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94" r:id="rId2"/>
    <p:sldId id="295" r:id="rId3"/>
    <p:sldId id="296" r:id="rId4"/>
    <p:sldId id="297" r:id="rId5"/>
    <p:sldId id="310" r:id="rId6"/>
    <p:sldId id="311" r:id="rId7"/>
    <p:sldId id="312" r:id="rId8"/>
    <p:sldId id="313" r:id="rId9"/>
    <p:sldId id="314" r:id="rId10"/>
    <p:sldId id="315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275" r:id="rId24"/>
    <p:sldId id="273" r:id="rId25"/>
    <p:sldId id="276" r:id="rId26"/>
    <p:sldId id="277" r:id="rId27"/>
    <p:sldId id="286" r:id="rId28"/>
    <p:sldId id="278" r:id="rId29"/>
    <p:sldId id="287" r:id="rId30"/>
    <p:sldId id="288" r:id="rId31"/>
    <p:sldId id="293" r:id="rId32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146A1EE7-9505-496A-A976-30556FB55674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8281FA9-30E3-4DD4-BBB3-6C831AFA6D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b="0" i="0" u="none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b="0" i="0" u="none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 220</a:t>
            </a:r>
            <a:br>
              <a:rPr lang="en-US" dirty="0" smtClean="0"/>
            </a:br>
            <a:r>
              <a:rPr lang="en-US" sz="4000" dirty="0" smtClean="0"/>
              <a:t>Introduction to Classical Mythology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b="1" dirty="0" smtClean="0"/>
              <a:t>Homer, </a:t>
            </a:r>
            <a:r>
              <a:rPr lang="en-US" b="1" i="1" dirty="0" smtClean="0"/>
              <a:t>Iliad</a:t>
            </a:r>
            <a:r>
              <a:rPr lang="en-US" b="1" dirty="0" smtClean="0"/>
              <a:t> 21-24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010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Apollo Tricks </a:t>
            </a:r>
            <a:r>
              <a:rPr lang="en-US" dirty="0" err="1" smtClean="0"/>
              <a:t>Akhilleus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191000" cy="40386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He whisked away </a:t>
            </a:r>
            <a:r>
              <a:rPr lang="en-US" dirty="0" err="1" smtClean="0"/>
              <a:t>Agenor</a:t>
            </a:r>
            <a:r>
              <a:rPr lang="en-US" dirty="0" smtClean="0"/>
              <a:t>, hid him in mist,</a:t>
            </a:r>
          </a:p>
          <a:p>
            <a:pPr>
              <a:buNone/>
            </a:pPr>
            <a:r>
              <a:rPr lang="en-US" dirty="0" smtClean="0"/>
              <a:t>And quietly removed him from the war.</a:t>
            </a:r>
          </a:p>
          <a:p>
            <a:pPr>
              <a:buNone/>
            </a:pPr>
            <a:r>
              <a:rPr lang="en-US" dirty="0" smtClean="0"/>
              <a:t>By trickery then he kept the son of </a:t>
            </a:r>
            <a:r>
              <a:rPr lang="en-US" dirty="0" err="1" smtClean="0"/>
              <a:t>Peleus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Away from Trojan soldiers: taking </a:t>
            </a:r>
            <a:r>
              <a:rPr lang="en-US" dirty="0" err="1" smtClean="0"/>
              <a:t>Agenor’s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Likeness to the last detail, he halted</a:t>
            </a:r>
          </a:p>
          <a:p>
            <a:pPr>
              <a:buNone/>
            </a:pPr>
            <a:r>
              <a:rPr lang="en-US" dirty="0" smtClean="0"/>
              <a:t>Within range of </a:t>
            </a:r>
            <a:r>
              <a:rPr lang="en-US" dirty="0" err="1" smtClean="0"/>
              <a:t>Akhilleus</a:t>
            </a:r>
            <a:r>
              <a:rPr lang="en-US" dirty="0" smtClean="0"/>
              <a:t>, who set off </a:t>
            </a:r>
          </a:p>
          <a:p>
            <a:pPr>
              <a:buNone/>
            </a:pPr>
            <a:r>
              <a:rPr lang="en-US" dirty="0" smtClean="0"/>
              <a:t>To chase him.  For a long time down the plain </a:t>
            </a:r>
          </a:p>
          <a:p>
            <a:pPr>
              <a:buNone/>
            </a:pPr>
            <a:r>
              <a:rPr lang="en-US" dirty="0" smtClean="0"/>
              <a:t>Of </a:t>
            </a:r>
            <a:r>
              <a:rPr lang="en-US" dirty="0" err="1" smtClean="0"/>
              <a:t>grainland</a:t>
            </a:r>
            <a:r>
              <a:rPr lang="en-US" dirty="0" smtClean="0"/>
              <a:t> he pursued him, heading him</a:t>
            </a:r>
          </a:p>
          <a:p>
            <a:pPr>
              <a:buNone/>
            </a:pPr>
            <a:r>
              <a:rPr lang="en-US" dirty="0" smtClean="0"/>
              <a:t>Along </a:t>
            </a:r>
            <a:r>
              <a:rPr lang="en-US" dirty="0" err="1" smtClean="0"/>
              <a:t>Skamander</a:t>
            </a:r>
            <a:r>
              <a:rPr lang="en-US" dirty="0" smtClean="0"/>
              <a:t>, as the god kept a bare lead –</a:t>
            </a:r>
          </a:p>
          <a:p>
            <a:pPr>
              <a:buNone/>
            </a:pPr>
            <a:r>
              <a:rPr lang="en-US" dirty="0" smtClean="0"/>
              <a:t>For so Apollo teased him on, </a:t>
            </a:r>
            <a:r>
              <a:rPr lang="en-US" dirty="0" err="1" smtClean="0"/>
              <a:t>Akhilleus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Thought to catch his quarry with a sprint.</a:t>
            </a:r>
          </a:p>
          <a:p>
            <a:pPr>
              <a:buNone/>
            </a:pPr>
            <a:r>
              <a:rPr lang="en-US" dirty="0" smtClean="0"/>
              <a:t>Meanwhile the other Trojans in their panic</a:t>
            </a:r>
          </a:p>
          <a:p>
            <a:pPr>
              <a:buNone/>
            </a:pPr>
            <a:r>
              <a:rPr lang="en-US" dirty="0" smtClean="0"/>
              <a:t>Reached the walled town, thanking heaven, and all</a:t>
            </a:r>
          </a:p>
          <a:p>
            <a:pPr>
              <a:buNone/>
            </a:pPr>
            <a:r>
              <a:rPr lang="en-US" dirty="0" smtClean="0"/>
              <a:t>The city filled up, jammed with men.</a:t>
            </a:r>
          </a:p>
          <a:p>
            <a:pPr>
              <a:buNone/>
            </a:pPr>
            <a:r>
              <a:rPr lang="en-US" dirty="0" smtClean="0"/>
              <a:t>21. 692-705</a:t>
            </a:r>
            <a:endParaRPr lang="en-US" dirty="0"/>
          </a:p>
        </p:txBody>
      </p:sp>
      <p:pic>
        <p:nvPicPr>
          <p:cNvPr id="6146" name="Picture 2" descr="Wolfgang Petersen, director. 2004.&#10;" title="movie still of Achilles vs. Hector battle, TRO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292" y="1828801"/>
            <a:ext cx="451273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62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Hektor</a:t>
            </a:r>
            <a:r>
              <a:rPr lang="en-US" dirty="0" smtClean="0"/>
              <a:t> Stays to Fight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4648200" cy="44958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Lord </a:t>
            </a:r>
            <a:r>
              <a:rPr lang="en-US" dirty="0" err="1" smtClean="0"/>
              <a:t>Hektor</a:t>
            </a:r>
            <a:r>
              <a:rPr lang="en-US" dirty="0" smtClean="0"/>
              <a:t> stood in the gateway, resolute</a:t>
            </a:r>
          </a:p>
          <a:p>
            <a:pPr>
              <a:buNone/>
            </a:pPr>
            <a:r>
              <a:rPr lang="en-US" dirty="0" smtClean="0"/>
              <a:t>To fight </a:t>
            </a:r>
            <a:r>
              <a:rPr lang="en-US" dirty="0" err="1" smtClean="0"/>
              <a:t>Akhilleus</a:t>
            </a:r>
            <a:r>
              <a:rPr lang="en-US" dirty="0" smtClean="0"/>
              <a:t>. Stretching out his hands,</a:t>
            </a:r>
          </a:p>
          <a:p>
            <a:pPr>
              <a:buNone/>
            </a:pPr>
            <a:r>
              <a:rPr lang="en-US" dirty="0" smtClean="0"/>
              <a:t>Old </a:t>
            </a:r>
            <a:r>
              <a:rPr lang="en-US" dirty="0" err="1" smtClean="0"/>
              <a:t>Priam</a:t>
            </a:r>
            <a:r>
              <a:rPr lang="en-US" dirty="0" smtClean="0"/>
              <a:t> said, imploring him:  “No, </a:t>
            </a:r>
            <a:r>
              <a:rPr lang="en-US" dirty="0" err="1" smtClean="0"/>
              <a:t>Hektor</a:t>
            </a:r>
            <a:r>
              <a:rPr lang="en-US" dirty="0" smtClean="0"/>
              <a:t>!</a:t>
            </a:r>
          </a:p>
          <a:p>
            <a:pPr>
              <a:buNone/>
            </a:pPr>
            <a:r>
              <a:rPr lang="en-US" dirty="0" smtClean="0"/>
              <a:t>Cut off as you are, alone, dear son, </a:t>
            </a:r>
          </a:p>
          <a:p>
            <a:pPr>
              <a:buNone/>
            </a:pPr>
            <a:r>
              <a:rPr lang="en-US" dirty="0" smtClean="0"/>
              <a:t>Don’t try to hold your ground against this man,</a:t>
            </a:r>
          </a:p>
          <a:p>
            <a:pPr>
              <a:buNone/>
            </a:pPr>
            <a:r>
              <a:rPr lang="en-US" dirty="0" smtClean="0"/>
              <a:t>Or soon you’ll meet the shock of doom, borne down</a:t>
            </a:r>
          </a:p>
          <a:p>
            <a:pPr>
              <a:buNone/>
            </a:pPr>
            <a:r>
              <a:rPr lang="en-US" dirty="0" smtClean="0"/>
              <a:t>By the son of </a:t>
            </a:r>
            <a:r>
              <a:rPr lang="en-US" dirty="0" err="1" smtClean="0"/>
              <a:t>Peleus</a:t>
            </a:r>
            <a:r>
              <a:rPr lang="en-US" dirty="0" smtClean="0"/>
              <a:t>. He is more powerful</a:t>
            </a:r>
          </a:p>
          <a:p>
            <a:pPr>
              <a:buNone/>
            </a:pPr>
            <a:r>
              <a:rPr lang="en-US" dirty="0" smtClean="0"/>
              <a:t>By far than you, and pitiless… (22. 41-48)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Everything done </a:t>
            </a:r>
          </a:p>
          <a:p>
            <a:pPr>
              <a:buNone/>
            </a:pPr>
            <a:r>
              <a:rPr lang="en-US" dirty="0" smtClean="0"/>
              <a:t>To a young man killed in war becomes his glory,</a:t>
            </a:r>
          </a:p>
          <a:p>
            <a:pPr>
              <a:buNone/>
            </a:pPr>
            <a:r>
              <a:rPr lang="en-US" dirty="0" smtClean="0"/>
              <a:t>Once he is </a:t>
            </a:r>
            <a:r>
              <a:rPr lang="en-US" dirty="0" err="1" smtClean="0"/>
              <a:t>riven</a:t>
            </a:r>
            <a:r>
              <a:rPr lang="en-US" dirty="0" smtClean="0"/>
              <a:t> by the whetted bronze:</a:t>
            </a:r>
          </a:p>
          <a:p>
            <a:pPr>
              <a:buNone/>
            </a:pPr>
            <a:r>
              <a:rPr lang="en-US" dirty="0" smtClean="0"/>
              <a:t>Dead though he be, it is all fair, whatever</a:t>
            </a:r>
          </a:p>
          <a:p>
            <a:pPr>
              <a:buNone/>
            </a:pPr>
            <a:r>
              <a:rPr lang="en-US" dirty="0" smtClean="0"/>
              <a:t>Happens then. But when an old man falls,</a:t>
            </a:r>
          </a:p>
          <a:p>
            <a:pPr>
              <a:buNone/>
            </a:pPr>
            <a:r>
              <a:rPr lang="en-US" dirty="0" smtClean="0"/>
              <a:t>And dogs disfigure his grey head and cheek</a:t>
            </a:r>
          </a:p>
          <a:p>
            <a:pPr>
              <a:buNone/>
            </a:pPr>
            <a:r>
              <a:rPr lang="en-US" dirty="0" smtClean="0"/>
              <a:t>And genitals, that is most harrowing</a:t>
            </a:r>
          </a:p>
          <a:p>
            <a:pPr>
              <a:buNone/>
            </a:pPr>
            <a:r>
              <a:rPr lang="en-US" dirty="0" smtClean="0"/>
              <a:t>Of all that men in their hard lives endure.” (22.84-91)</a:t>
            </a:r>
            <a:endParaRPr lang="en-US" dirty="0"/>
          </a:p>
        </p:txBody>
      </p:sp>
      <p:pic>
        <p:nvPicPr>
          <p:cNvPr id="7170" name="Picture 2" descr="Theofilos Hadjimichael (1871-1934). Greek folk artist." title="illustration of Achilles and Hector fighting outside the walls of Tro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8288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9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8077200" cy="1600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Hektor</a:t>
            </a:r>
            <a:r>
              <a:rPr lang="en-US" dirty="0" smtClean="0"/>
              <a:t> and </a:t>
            </a:r>
            <a:r>
              <a:rPr lang="en-US" dirty="0" err="1" smtClean="0"/>
              <a:t>Akhilleus</a:t>
            </a:r>
            <a:r>
              <a:rPr lang="en-US" dirty="0" smtClean="0"/>
              <a:t> Race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4724400" cy="43434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Near these fountains are wide washing pools</a:t>
            </a:r>
          </a:p>
          <a:p>
            <a:pPr>
              <a:buNone/>
            </a:pPr>
            <a:r>
              <a:rPr lang="en-US" dirty="0" smtClean="0"/>
              <a:t>Of smooth-laid stone, where Trojan wives and daughters</a:t>
            </a:r>
          </a:p>
          <a:p>
            <a:pPr>
              <a:buNone/>
            </a:pPr>
            <a:r>
              <a:rPr lang="en-US" dirty="0" smtClean="0"/>
              <a:t>Laundered their smooth linen in the days</a:t>
            </a:r>
          </a:p>
          <a:p>
            <a:pPr>
              <a:buNone/>
            </a:pPr>
            <a:r>
              <a:rPr lang="en-US" dirty="0" smtClean="0"/>
              <a:t>Of peace before the </a:t>
            </a:r>
            <a:r>
              <a:rPr lang="en-US" dirty="0" err="1" smtClean="0"/>
              <a:t>Akhaians</a:t>
            </a:r>
            <a:r>
              <a:rPr lang="en-US" dirty="0" smtClean="0"/>
              <a:t> came. Past these </a:t>
            </a:r>
          </a:p>
          <a:p>
            <a:pPr>
              <a:buNone/>
            </a:pPr>
            <a:r>
              <a:rPr lang="en-US" dirty="0" smtClean="0"/>
              <a:t>The two men ran, pursuer and pursued,</a:t>
            </a:r>
          </a:p>
          <a:p>
            <a:pPr>
              <a:buNone/>
            </a:pPr>
            <a:r>
              <a:rPr lang="en-US" dirty="0" smtClean="0"/>
              <a:t>And he who fled was noble, he behind</a:t>
            </a:r>
          </a:p>
          <a:p>
            <a:pPr>
              <a:buNone/>
            </a:pPr>
            <a:r>
              <a:rPr lang="en-US" dirty="0" smtClean="0"/>
              <a:t>A greater man by far. They ran full speed,</a:t>
            </a:r>
          </a:p>
          <a:p>
            <a:pPr>
              <a:buNone/>
            </a:pPr>
            <a:r>
              <a:rPr lang="en-US" dirty="0" smtClean="0"/>
              <a:t>And not for bull’s hide or a ritual beast</a:t>
            </a:r>
          </a:p>
          <a:p>
            <a:pPr>
              <a:buNone/>
            </a:pPr>
            <a:r>
              <a:rPr lang="en-US" dirty="0" smtClean="0"/>
              <a:t> or any prize that men compete for: no,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But for the life of </a:t>
            </a:r>
            <a:r>
              <a:rPr lang="en-US" dirty="0" err="1" smtClean="0">
                <a:solidFill>
                  <a:srgbClr val="FF0000"/>
                </a:solidFill>
              </a:rPr>
              <a:t>Hektor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tamer of horses.</a:t>
            </a:r>
          </a:p>
          <a:p>
            <a:pPr>
              <a:buNone/>
            </a:pPr>
            <a:r>
              <a:rPr lang="en-US" dirty="0" smtClean="0"/>
              <a:t>Just as when chariot-teams around a course</a:t>
            </a:r>
          </a:p>
          <a:p>
            <a:pPr>
              <a:buNone/>
            </a:pPr>
            <a:r>
              <a:rPr lang="en-US" dirty="0" smtClean="0"/>
              <a:t>Go wheeling swiftly, for the prize is great,</a:t>
            </a:r>
          </a:p>
          <a:p>
            <a:pPr>
              <a:buNone/>
            </a:pPr>
            <a:r>
              <a:rPr lang="en-US" dirty="0" smtClean="0"/>
              <a:t>A tripod or a woman</a:t>
            </a:r>
            <a:r>
              <a:rPr lang="en-US" dirty="0" smtClean="0">
                <a:solidFill>
                  <a:srgbClr val="FF0000"/>
                </a:solidFill>
              </a:rPr>
              <a:t>, in the games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Held for a dead man, </a:t>
            </a:r>
            <a:r>
              <a:rPr lang="en-US" dirty="0" smtClean="0"/>
              <a:t>so three times these two </a:t>
            </a:r>
          </a:p>
          <a:p>
            <a:pPr>
              <a:buNone/>
            </a:pPr>
            <a:r>
              <a:rPr lang="en-US" dirty="0" smtClean="0"/>
              <a:t>At full speed made their course round </a:t>
            </a:r>
            <a:r>
              <a:rPr lang="en-US" dirty="0" err="1" smtClean="0"/>
              <a:t>Priam’s</a:t>
            </a:r>
            <a:r>
              <a:rPr lang="en-US" dirty="0" smtClean="0"/>
              <a:t> town, </a:t>
            </a:r>
          </a:p>
          <a:p>
            <a:pPr>
              <a:buNone/>
            </a:pPr>
            <a:r>
              <a:rPr lang="en-US" dirty="0" smtClean="0"/>
              <a:t>As all the gods looked on. </a:t>
            </a:r>
          </a:p>
          <a:p>
            <a:pPr>
              <a:buNone/>
            </a:pPr>
            <a:r>
              <a:rPr lang="en-US" dirty="0" smtClean="0"/>
              <a:t>22. 183-198</a:t>
            </a:r>
            <a:endParaRPr lang="en-US" dirty="0"/>
          </a:p>
        </p:txBody>
      </p:sp>
      <p:pic>
        <p:nvPicPr>
          <p:cNvPr id="5" name="Picture 4" descr="from the neck of a mixing-vessel, Athenian, 500-480 BC, British Museum." title="vase-painting of the battle between Achilles and Hecto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3561" y="2057400"/>
            <a:ext cx="4160839" cy="159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4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Zeus Laments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6019800" cy="3886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“How sad that this beloved man is hunted</a:t>
            </a:r>
          </a:p>
          <a:p>
            <a:pPr>
              <a:buNone/>
            </a:pPr>
            <a:r>
              <a:rPr lang="en-US" sz="1800" dirty="0" smtClean="0"/>
              <a:t>Around the wall before my eyes! My heart</a:t>
            </a:r>
          </a:p>
          <a:p>
            <a:pPr>
              <a:buNone/>
            </a:pPr>
            <a:r>
              <a:rPr lang="en-US" sz="1800" dirty="0" smtClean="0"/>
              <a:t>Is touched for </a:t>
            </a:r>
            <a:r>
              <a:rPr lang="en-US" sz="1800" dirty="0" err="1" smtClean="0"/>
              <a:t>Hektor</a:t>
            </a:r>
            <a:r>
              <a:rPr lang="en-US" sz="1800" dirty="0" smtClean="0"/>
              <a:t>; he has burned thigh flesh</a:t>
            </a:r>
          </a:p>
          <a:p>
            <a:pPr>
              <a:buNone/>
            </a:pPr>
            <a:r>
              <a:rPr lang="en-US" sz="1800" dirty="0" smtClean="0"/>
              <a:t>Of oxen for me often, high on Ida,</a:t>
            </a:r>
          </a:p>
          <a:p>
            <a:pPr>
              <a:buNone/>
            </a:pPr>
            <a:r>
              <a:rPr lang="en-US" sz="1800" dirty="0" smtClean="0"/>
              <a:t>At other times on the high point of Troy…</a:t>
            </a:r>
          </a:p>
          <a:p>
            <a:pPr>
              <a:buNone/>
            </a:pPr>
            <a:r>
              <a:rPr lang="en-US" sz="1800" dirty="0" smtClean="0"/>
              <a:t>Come, gods, put your minds on it, consider</a:t>
            </a:r>
          </a:p>
          <a:p>
            <a:pPr>
              <a:buNone/>
            </a:pPr>
            <a:r>
              <a:rPr lang="en-US" sz="1800" dirty="0" smtClean="0"/>
              <a:t>Whether we may deliver him from death</a:t>
            </a:r>
          </a:p>
          <a:p>
            <a:pPr>
              <a:buNone/>
            </a:pPr>
            <a:r>
              <a:rPr lang="en-US" sz="1800" dirty="0" smtClean="0"/>
              <a:t>Or see him, noble as he is, brought down</a:t>
            </a:r>
          </a:p>
          <a:p>
            <a:pPr>
              <a:buNone/>
            </a:pPr>
            <a:r>
              <a:rPr lang="en-US" sz="1800" dirty="0" smtClean="0"/>
              <a:t>By </a:t>
            </a:r>
            <a:r>
              <a:rPr lang="en-US" sz="1800" dirty="0" err="1" smtClean="0"/>
              <a:t>Peleus</a:t>
            </a:r>
            <a:r>
              <a:rPr lang="en-US" sz="1800" dirty="0" smtClean="0"/>
              <a:t>’ son, </a:t>
            </a:r>
            <a:r>
              <a:rPr lang="en-US" sz="1800" dirty="0" err="1" smtClean="0"/>
              <a:t>Akhilleus</a:t>
            </a:r>
            <a:r>
              <a:rPr lang="en-US" sz="1800" dirty="0" smtClean="0"/>
              <a:t>.”</a:t>
            </a:r>
          </a:p>
          <a:p>
            <a:pPr>
              <a:buNone/>
            </a:pPr>
            <a:r>
              <a:rPr lang="en-US" sz="1800" dirty="0" smtClean="0"/>
              <a:t>22. 200-210</a:t>
            </a:r>
          </a:p>
        </p:txBody>
      </p:sp>
      <p:pic>
        <p:nvPicPr>
          <p:cNvPr id="4" name="Picture 3" descr="National Archaeological Museum, Athens" title="statue of Zeus Artemisia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13041" y="1600200"/>
            <a:ext cx="350741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0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Hector Runs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800600" cy="4114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/>
              <a:t>As in a dream a man chasing another</a:t>
            </a:r>
          </a:p>
          <a:p>
            <a:pPr>
              <a:buNone/>
            </a:pPr>
            <a:r>
              <a:rPr lang="en-US" sz="1600" dirty="0" smtClean="0"/>
              <a:t>Cannot catch him, nor can he in flight </a:t>
            </a:r>
          </a:p>
          <a:p>
            <a:pPr>
              <a:buNone/>
            </a:pPr>
            <a:r>
              <a:rPr lang="en-US" sz="1600" dirty="0" smtClean="0"/>
              <a:t>Escape from his pursuer, so </a:t>
            </a:r>
            <a:r>
              <a:rPr lang="en-US" sz="1600" dirty="0" err="1" smtClean="0"/>
              <a:t>Akhilleus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Could not by swiftness overtake him</a:t>
            </a:r>
          </a:p>
          <a:p>
            <a:pPr>
              <a:buNone/>
            </a:pPr>
            <a:r>
              <a:rPr lang="en-US" sz="1600" dirty="0" smtClean="0"/>
              <a:t>Nor could </a:t>
            </a:r>
            <a:r>
              <a:rPr lang="en-US" sz="1600" dirty="0" err="1" smtClean="0"/>
              <a:t>Hektor</a:t>
            </a:r>
            <a:r>
              <a:rPr lang="en-US" sz="1600" dirty="0" smtClean="0"/>
              <a:t> pull away….</a:t>
            </a:r>
          </a:p>
          <a:p>
            <a:pPr>
              <a:buNone/>
            </a:pPr>
            <a:r>
              <a:rPr lang="en-US" sz="1600" dirty="0" smtClean="0"/>
              <a:t>But when, for the fourth time, they reached the springs,</a:t>
            </a:r>
          </a:p>
          <a:p>
            <a:pPr>
              <a:buNone/>
            </a:pPr>
            <a:r>
              <a:rPr lang="en-US" sz="1600" dirty="0" smtClean="0"/>
              <a:t>The father poised the golden scales. He placed</a:t>
            </a:r>
          </a:p>
          <a:p>
            <a:pPr>
              <a:buNone/>
            </a:pPr>
            <a:r>
              <a:rPr lang="en-US" sz="1600" dirty="0" smtClean="0"/>
              <a:t>two shapes of death, death prone and cold, upon them,</a:t>
            </a:r>
          </a:p>
          <a:p>
            <a:pPr>
              <a:buNone/>
            </a:pPr>
            <a:r>
              <a:rPr lang="en-US" sz="1600" dirty="0" smtClean="0"/>
              <a:t>One of </a:t>
            </a:r>
            <a:r>
              <a:rPr lang="en-US" sz="1600" dirty="0" err="1" smtClean="0"/>
              <a:t>Akhilleus</a:t>
            </a:r>
            <a:r>
              <a:rPr lang="en-US" sz="1600" dirty="0" smtClean="0"/>
              <a:t>, one of the horseman, </a:t>
            </a:r>
            <a:r>
              <a:rPr lang="en-US" sz="1600" dirty="0" err="1" smtClean="0"/>
              <a:t>Hektor</a:t>
            </a:r>
            <a:r>
              <a:rPr lang="en-US" sz="1600" dirty="0" smtClean="0"/>
              <a:t>,</a:t>
            </a:r>
          </a:p>
          <a:p>
            <a:pPr>
              <a:buNone/>
            </a:pPr>
            <a:r>
              <a:rPr lang="en-US" sz="1600" dirty="0" smtClean="0"/>
              <a:t>And held the midpoint, pulling upward. Down</a:t>
            </a:r>
          </a:p>
          <a:p>
            <a:pPr>
              <a:buNone/>
            </a:pPr>
            <a:r>
              <a:rPr lang="en-US" sz="1600" dirty="0" smtClean="0"/>
              <a:t>Sank </a:t>
            </a:r>
            <a:r>
              <a:rPr lang="en-US" sz="1600" dirty="0" err="1" smtClean="0"/>
              <a:t>Hektor’s</a:t>
            </a:r>
            <a:r>
              <a:rPr lang="en-US" sz="1600" dirty="0" smtClean="0"/>
              <a:t> fatal day, the pan went down</a:t>
            </a:r>
          </a:p>
          <a:p>
            <a:pPr>
              <a:buNone/>
            </a:pPr>
            <a:r>
              <a:rPr lang="en-US" sz="1600" dirty="0" smtClean="0"/>
              <a:t>Toward </a:t>
            </a:r>
            <a:r>
              <a:rPr lang="en-US" sz="1600" dirty="0" err="1" smtClean="0"/>
              <a:t>undergloom</a:t>
            </a:r>
            <a:r>
              <a:rPr lang="en-US" sz="1600" dirty="0" smtClean="0"/>
              <a:t>, and </a:t>
            </a:r>
            <a:r>
              <a:rPr lang="en-US" sz="1600" dirty="0" err="1" smtClean="0"/>
              <a:t>Phoibos</a:t>
            </a:r>
            <a:r>
              <a:rPr lang="en-US" sz="1600" dirty="0" smtClean="0"/>
              <a:t> Apollo left him.</a:t>
            </a:r>
          </a:p>
          <a:p>
            <a:pPr>
              <a:buNone/>
            </a:pPr>
            <a:r>
              <a:rPr lang="en-US" sz="1600" dirty="0" smtClean="0"/>
              <a:t>22. 235-52</a:t>
            </a:r>
            <a:endParaRPr lang="en-US" sz="1600" dirty="0"/>
          </a:p>
        </p:txBody>
      </p:sp>
      <p:pic>
        <p:nvPicPr>
          <p:cNvPr id="4" name="Picture 3" descr="Mycenean-era tomb (14th century BC) of Ayios Iakovos, Cyprus. Cyprus Museum, Nicosia." title="vase representing &quot;Zeus&quot; with the scales of justic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0200" y="1981200"/>
            <a:ext cx="3575050" cy="274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6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Athena’s Trick; </a:t>
            </a:r>
            <a:r>
              <a:rPr lang="en-US" sz="3600" dirty="0"/>
              <a:t> </a:t>
            </a:r>
            <a:r>
              <a:rPr lang="en-US" sz="3600" dirty="0" smtClean="0"/>
              <a:t>the Death of </a:t>
            </a:r>
            <a:r>
              <a:rPr lang="en-US" sz="3600" dirty="0" err="1" smtClean="0"/>
              <a:t>Hektor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572000" cy="33528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sz="1800" dirty="0" smtClean="0"/>
              <a:t>She left him there</a:t>
            </a:r>
          </a:p>
          <a:p>
            <a:pPr>
              <a:buNone/>
            </a:pPr>
            <a:r>
              <a:rPr lang="en-US" sz="1800" dirty="0" smtClean="0"/>
              <a:t>And overtook Lord </a:t>
            </a:r>
            <a:r>
              <a:rPr lang="en-US" sz="1800" dirty="0" err="1" smtClean="0"/>
              <a:t>Hektor</a:t>
            </a:r>
            <a:r>
              <a:rPr lang="en-US" sz="1800" dirty="0" smtClean="0"/>
              <a:t> – but she seemed</a:t>
            </a:r>
          </a:p>
          <a:p>
            <a:pPr>
              <a:buNone/>
            </a:pPr>
            <a:r>
              <a:rPr lang="en-US" sz="1800" dirty="0" err="1" smtClean="0"/>
              <a:t>Deiphobos</a:t>
            </a:r>
            <a:r>
              <a:rPr lang="en-US" sz="1800" dirty="0" smtClean="0"/>
              <a:t> in form and resonant voice,</a:t>
            </a:r>
          </a:p>
          <a:p>
            <a:pPr>
              <a:buNone/>
            </a:pPr>
            <a:r>
              <a:rPr lang="en-US" sz="1800" dirty="0" smtClean="0"/>
              <a:t>Appearing at his shoulder, saying swiftly:</a:t>
            </a:r>
          </a:p>
          <a:p>
            <a:pPr>
              <a:buNone/>
            </a:pPr>
            <a:r>
              <a:rPr lang="en-US" sz="1800" dirty="0" smtClean="0"/>
              <a:t>“Ai! Dear brother, how he runs, </a:t>
            </a:r>
            <a:r>
              <a:rPr lang="en-US" sz="1800" dirty="0" err="1" smtClean="0"/>
              <a:t>Akhilleus</a:t>
            </a:r>
            <a:r>
              <a:rPr lang="en-US" sz="1800" dirty="0" smtClean="0"/>
              <a:t>,</a:t>
            </a:r>
          </a:p>
          <a:p>
            <a:pPr>
              <a:buNone/>
            </a:pPr>
            <a:r>
              <a:rPr lang="en-US" sz="1800" dirty="0" smtClean="0"/>
              <a:t>Harrying you around the town of </a:t>
            </a:r>
            <a:r>
              <a:rPr lang="en-US" sz="1800" dirty="0" err="1" smtClean="0"/>
              <a:t>Priam</a:t>
            </a:r>
            <a:r>
              <a:rPr lang="en-US" sz="1800" dirty="0" smtClean="0"/>
              <a:t>!</a:t>
            </a:r>
          </a:p>
          <a:p>
            <a:pPr>
              <a:buNone/>
            </a:pPr>
            <a:r>
              <a:rPr lang="en-US" sz="1800" dirty="0" smtClean="0"/>
              <a:t>Come, we’ll stand and take him on.”</a:t>
            </a:r>
          </a:p>
          <a:p>
            <a:pPr>
              <a:buNone/>
            </a:pPr>
            <a:r>
              <a:rPr lang="en-US" sz="1800" dirty="0" smtClean="0"/>
              <a:t>22.269-75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“I see you now for who you are. No chances</a:t>
            </a:r>
          </a:p>
          <a:p>
            <a:pPr>
              <a:buNone/>
            </a:pPr>
            <a:r>
              <a:rPr lang="en-US" sz="1800" dirty="0" smtClean="0"/>
              <a:t>To win you over. Iron in your breast</a:t>
            </a:r>
          </a:p>
          <a:p>
            <a:pPr>
              <a:buNone/>
            </a:pPr>
            <a:r>
              <a:rPr lang="en-US" sz="1800" dirty="0" smtClean="0"/>
              <a:t>Your heart is. Think a bit, though:  this may be</a:t>
            </a:r>
          </a:p>
          <a:p>
            <a:pPr>
              <a:buNone/>
            </a:pPr>
            <a:r>
              <a:rPr lang="en-US" sz="1800" dirty="0" smtClean="0"/>
              <a:t>A thing the gods in anger hold against you</a:t>
            </a:r>
          </a:p>
          <a:p>
            <a:pPr>
              <a:buNone/>
            </a:pPr>
            <a:r>
              <a:rPr lang="en-US" sz="1800" dirty="0" smtClean="0"/>
              <a:t>On that day when Paris and Apollo</a:t>
            </a:r>
          </a:p>
          <a:p>
            <a:pPr>
              <a:buNone/>
            </a:pPr>
            <a:r>
              <a:rPr lang="en-US" sz="1800" dirty="0" smtClean="0"/>
              <a:t>Destroy you at the gates, great as you are.”</a:t>
            </a:r>
          </a:p>
          <a:p>
            <a:pPr>
              <a:buNone/>
            </a:pPr>
            <a:r>
              <a:rPr lang="en-US" sz="1800" dirty="0" smtClean="0"/>
              <a:t>22. 424-429</a:t>
            </a:r>
            <a:endParaRPr lang="en-US" sz="1800" dirty="0"/>
          </a:p>
        </p:txBody>
      </p:sp>
      <p:pic>
        <p:nvPicPr>
          <p:cNvPr id="8194" name="Picture 2" descr="Athenian red-figure hydria, Vulci, 500-450 BC, Museo Gregorio Etrusco Vaticano, Vatican." title="Achilles Killing H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762000"/>
            <a:ext cx="4381500" cy="36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83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Akhilleus</a:t>
            </a:r>
            <a:r>
              <a:rPr lang="en-US" sz="3600" dirty="0" smtClean="0"/>
              <a:t> and </a:t>
            </a:r>
            <a:r>
              <a:rPr lang="en-US" sz="3600" dirty="0" err="1" smtClean="0"/>
              <a:t>Hektor’s</a:t>
            </a:r>
            <a:r>
              <a:rPr lang="en-US" sz="3600" dirty="0" smtClean="0"/>
              <a:t> Body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33400"/>
            <a:ext cx="3505200" cy="2590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200" dirty="0" smtClean="0"/>
              <a:t>Indeed, he had in mind for </a:t>
            </a:r>
            <a:r>
              <a:rPr lang="en-US" sz="1200" dirty="0" err="1" smtClean="0"/>
              <a:t>Hektor’s</a:t>
            </a:r>
            <a:r>
              <a:rPr lang="en-US" sz="1200" dirty="0" smtClean="0"/>
              <a:t> body</a:t>
            </a:r>
          </a:p>
          <a:p>
            <a:pPr>
              <a:buNone/>
            </a:pPr>
            <a:r>
              <a:rPr lang="en-US" sz="1200" dirty="0" smtClean="0"/>
              <a:t>Outrage and shame. Behind both feet he pierced</a:t>
            </a:r>
          </a:p>
          <a:p>
            <a:pPr>
              <a:buNone/>
            </a:pPr>
            <a:r>
              <a:rPr lang="en-US" sz="1200" dirty="0" smtClean="0"/>
              <a:t>The tendons, heel to ankle. Rawhide cords</a:t>
            </a:r>
          </a:p>
          <a:p>
            <a:pPr>
              <a:buNone/>
            </a:pPr>
            <a:r>
              <a:rPr lang="en-US" sz="1200" dirty="0" smtClean="0"/>
              <a:t>He drew through both and lashed them to his chariot,</a:t>
            </a:r>
          </a:p>
          <a:p>
            <a:pPr>
              <a:buNone/>
            </a:pPr>
            <a:r>
              <a:rPr lang="en-US" sz="1200" dirty="0" smtClean="0"/>
              <a:t>Letting the man’s head trail. Stepping aboard,</a:t>
            </a:r>
          </a:p>
          <a:p>
            <a:pPr>
              <a:buNone/>
            </a:pPr>
            <a:r>
              <a:rPr lang="en-US" sz="1200" dirty="0" smtClean="0"/>
              <a:t>Bearing the great trophy of the arms, </a:t>
            </a:r>
          </a:p>
          <a:p>
            <a:pPr>
              <a:buNone/>
            </a:pPr>
            <a:r>
              <a:rPr lang="en-US" sz="1200" dirty="0" smtClean="0"/>
              <a:t>He shook the reins, and whipped the team ahead</a:t>
            </a:r>
          </a:p>
          <a:p>
            <a:pPr>
              <a:buNone/>
            </a:pPr>
            <a:r>
              <a:rPr lang="en-US" sz="1200" dirty="0" smtClean="0"/>
              <a:t>Into a willing run. A </a:t>
            </a:r>
            <a:r>
              <a:rPr lang="en-US" sz="1200" dirty="0" err="1" smtClean="0"/>
              <a:t>dustcloud</a:t>
            </a:r>
            <a:r>
              <a:rPr lang="en-US" sz="1200" dirty="0" smtClean="0"/>
              <a:t> rose</a:t>
            </a:r>
          </a:p>
          <a:p>
            <a:pPr>
              <a:buNone/>
            </a:pPr>
            <a:r>
              <a:rPr lang="en-US" sz="1200" dirty="0" smtClean="0"/>
              <a:t>Above the furrowing body; the dark tresses</a:t>
            </a:r>
          </a:p>
          <a:p>
            <a:pPr>
              <a:buNone/>
            </a:pPr>
            <a:r>
              <a:rPr lang="en-US" sz="1200" dirty="0" smtClean="0"/>
              <a:t>Flowed behind, and the head so princely once</a:t>
            </a:r>
          </a:p>
          <a:p>
            <a:pPr>
              <a:buNone/>
            </a:pPr>
            <a:r>
              <a:rPr lang="en-US" sz="1200" dirty="0" smtClean="0"/>
              <a:t>Lay back in dust.   22.467-477</a:t>
            </a:r>
            <a:endParaRPr lang="en-US" sz="1200" dirty="0"/>
          </a:p>
        </p:txBody>
      </p:sp>
      <p:pic>
        <p:nvPicPr>
          <p:cNvPr id="4" name="Picture 3" descr="The Triumph of Achilles, c1895. Achillion Palace, Corfu, Greece. Franz Matsch." title="painting of Achilles dragging Hector's corpse behind his chariot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1790" y="2819401"/>
            <a:ext cx="5263956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6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4. What does </a:t>
            </a:r>
            <a:r>
              <a:rPr lang="en-US" dirty="0" err="1" smtClean="0"/>
              <a:t>Akhilleus</a:t>
            </a:r>
            <a:r>
              <a:rPr lang="en-US" dirty="0" smtClean="0"/>
              <a:t> do to honor </a:t>
            </a:r>
            <a:r>
              <a:rPr lang="en-US" dirty="0" err="1" smtClean="0"/>
              <a:t>Patroklos</a:t>
            </a:r>
            <a:r>
              <a:rPr lang="en-US" dirty="0" smtClean="0"/>
              <a:t>?</a:t>
            </a:r>
          </a:p>
          <a:p>
            <a:pPr marL="457200" indent="-457200">
              <a:buAutoNum type="alphaLcPeriod"/>
            </a:pPr>
            <a:r>
              <a:rPr lang="en-US" dirty="0" smtClean="0"/>
              <a:t>Gives him an elaborate funeral.</a:t>
            </a:r>
          </a:p>
          <a:p>
            <a:pPr marL="457200" indent="-457200">
              <a:buAutoNum type="alphaLcPeriod"/>
            </a:pPr>
            <a:r>
              <a:rPr lang="en-US" dirty="0" smtClean="0"/>
              <a:t>Conducts a human sacrifice in his honor.</a:t>
            </a:r>
          </a:p>
          <a:p>
            <a:pPr marL="457200" indent="-457200">
              <a:buAutoNum type="alphaLcPeriod"/>
            </a:pPr>
            <a:r>
              <a:rPr lang="en-US" dirty="0" smtClean="0"/>
              <a:t>Holds funeral games in his honor.</a:t>
            </a:r>
          </a:p>
          <a:p>
            <a:pPr marL="457200" indent="-457200">
              <a:buAutoNum type="alphaLcPeriod"/>
            </a:pPr>
            <a:r>
              <a:rPr lang="en-US" dirty="0" smtClean="0"/>
              <a:t>All of the above.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69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Akhilleus</a:t>
            </a:r>
            <a:r>
              <a:rPr lang="en-US" sz="4000" dirty="0" smtClean="0"/>
              <a:t> Dreams of </a:t>
            </a:r>
            <a:r>
              <a:rPr lang="en-US" sz="4000" dirty="0" err="1" smtClean="0"/>
              <a:t>Patroklos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4343400" cy="25146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000" dirty="0" smtClean="0"/>
              <a:t>Sleeping so? Thou hast forgotten me,</a:t>
            </a:r>
          </a:p>
          <a:p>
            <a:pPr>
              <a:buNone/>
            </a:pPr>
            <a:r>
              <a:rPr lang="en-US" sz="2000" dirty="0" err="1" smtClean="0"/>
              <a:t>Akhilleus</a:t>
            </a:r>
            <a:r>
              <a:rPr lang="en-US" sz="2000" dirty="0" smtClean="0"/>
              <a:t>. Never was I uncared for</a:t>
            </a:r>
          </a:p>
          <a:p>
            <a:pPr>
              <a:buNone/>
            </a:pPr>
            <a:r>
              <a:rPr lang="en-US" sz="2000" dirty="0" smtClean="0"/>
              <a:t>In life but am in death. Accord me burial</a:t>
            </a:r>
          </a:p>
          <a:p>
            <a:pPr>
              <a:buNone/>
            </a:pPr>
            <a:r>
              <a:rPr lang="en-US" sz="2000" dirty="0" smtClean="0"/>
              <a:t>In all haste, let me pass the gates of Death.</a:t>
            </a:r>
          </a:p>
          <a:p>
            <a:pPr>
              <a:buNone/>
            </a:pPr>
            <a:r>
              <a:rPr lang="en-US" sz="2000" dirty="0" smtClean="0"/>
              <a:t>Shades that are images of used-up men</a:t>
            </a:r>
          </a:p>
          <a:p>
            <a:pPr>
              <a:buNone/>
            </a:pPr>
            <a:r>
              <a:rPr lang="en-US" sz="2000" dirty="0" smtClean="0"/>
              <a:t>Motion me away, will not receive me</a:t>
            </a:r>
          </a:p>
          <a:p>
            <a:pPr>
              <a:buNone/>
            </a:pPr>
            <a:r>
              <a:rPr lang="en-US" sz="2000" dirty="0" smtClean="0"/>
              <a:t>Among their hosts beyond the river.</a:t>
            </a:r>
          </a:p>
          <a:p>
            <a:pPr>
              <a:buNone/>
            </a:pPr>
            <a:r>
              <a:rPr lang="en-US" sz="2000" dirty="0" smtClean="0"/>
              <a:t>23. 80-86</a:t>
            </a:r>
            <a:endParaRPr lang="en-US" sz="2000" dirty="0"/>
          </a:p>
        </p:txBody>
      </p:sp>
      <p:pic>
        <p:nvPicPr>
          <p:cNvPr id="9218" name="Picture 2" descr="&#10;Henry Fuseli - Achilles searching for the Shade of Patrocles (1803)&#10;British Museum, London" title="painting of Achilles and the spirit of Patrokl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33400"/>
            <a:ext cx="3543300" cy="459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8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Patroklos</a:t>
            </a:r>
            <a:r>
              <a:rPr lang="en-US" dirty="0" smtClean="0"/>
              <a:t>’ Funeral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Cremation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Cutting of lock of hair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Libations poured onto pyre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Rams sacrificed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Dogs sacrificed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Human sacrifice (12 Trojan captives)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All-night vigil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Meanwhile </a:t>
            </a:r>
            <a:r>
              <a:rPr lang="en-US" dirty="0" err="1" smtClean="0"/>
              <a:t>Akhilleus</a:t>
            </a:r>
            <a:r>
              <a:rPr lang="en-US" dirty="0" smtClean="0"/>
              <a:t> wants </a:t>
            </a:r>
            <a:r>
              <a:rPr lang="en-US" dirty="0" err="1" smtClean="0"/>
              <a:t>Hektor’s</a:t>
            </a:r>
            <a:r>
              <a:rPr lang="en-US" dirty="0" smtClean="0"/>
              <a:t> corpse to rot, but the gods prevent this</a:t>
            </a:r>
          </a:p>
        </p:txBody>
      </p:sp>
    </p:spTree>
    <p:extLst>
      <p:ext uri="{BB962C8B-B14F-4D97-AF65-F5344CB8AC3E}">
        <p14:creationId xmlns:p14="http://schemas.microsoft.com/office/powerpoint/2010/main" val="335926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What is the name mortals use for the river </a:t>
            </a:r>
            <a:r>
              <a:rPr lang="en-US" dirty="0" err="1" smtClean="0"/>
              <a:t>Akhilleus</a:t>
            </a:r>
            <a:r>
              <a:rPr lang="en-US" dirty="0" smtClean="0"/>
              <a:t> fights?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 smtClean="0"/>
              <a:t>Acheron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 smtClean="0"/>
              <a:t>Styx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 smtClean="0"/>
              <a:t>Scamander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 smtClean="0"/>
              <a:t>Arethusa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64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0"/>
            <a:ext cx="7620000" cy="838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Funeral Games for </a:t>
            </a:r>
            <a:r>
              <a:rPr lang="en-US" dirty="0" err="1" smtClean="0"/>
              <a:t>Patroklos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4114800"/>
          </a:xfrm>
        </p:spPr>
        <p:txBody>
          <a:bodyPr/>
          <a:lstStyle/>
          <a:p>
            <a:r>
              <a:rPr lang="en-US" b="1" i="1" dirty="0" err="1" smtClean="0">
                <a:solidFill>
                  <a:srgbClr val="FF0000"/>
                </a:solidFill>
              </a:rPr>
              <a:t>Agon</a:t>
            </a:r>
            <a:r>
              <a:rPr lang="en-US" dirty="0" smtClean="0"/>
              <a:t>: competition, agony</a:t>
            </a:r>
          </a:p>
          <a:p>
            <a:r>
              <a:rPr lang="en-US" dirty="0" smtClean="0"/>
              <a:t>held in honor of dead heroes</a:t>
            </a:r>
          </a:p>
          <a:p>
            <a:r>
              <a:rPr lang="en-US" dirty="0" smtClean="0"/>
              <a:t>Basis for Olympic Games, other </a:t>
            </a:r>
            <a:r>
              <a:rPr lang="en-US" dirty="0" err="1" smtClean="0"/>
              <a:t>Panhellenic</a:t>
            </a:r>
            <a:r>
              <a:rPr lang="en-US" dirty="0" smtClean="0"/>
              <a:t> Games</a:t>
            </a:r>
          </a:p>
          <a:p>
            <a:r>
              <a:rPr lang="en-US" dirty="0" smtClean="0"/>
              <a:t>Normally the dead hero awards the prizes</a:t>
            </a:r>
          </a:p>
          <a:p>
            <a:r>
              <a:rPr lang="en-US" dirty="0" smtClean="0"/>
              <a:t>Here, Achilles (soon to die) gives them out himself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0"/>
            <a:ext cx="7543800" cy="838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Funeral Games for </a:t>
            </a:r>
            <a:r>
              <a:rPr lang="en-US" dirty="0" err="1" smtClean="0"/>
              <a:t>Patroklos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3200400" cy="3886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Competitions:</a:t>
            </a:r>
          </a:p>
          <a:p>
            <a:pPr marL="457200" indent="-457200">
              <a:buAutoNum type="arabicPeriod"/>
            </a:pPr>
            <a:r>
              <a:rPr lang="en-US" dirty="0" smtClean="0"/>
              <a:t>Chariot racing</a:t>
            </a:r>
          </a:p>
          <a:p>
            <a:pPr marL="457200" indent="-457200">
              <a:buAutoNum type="arabicPeriod"/>
            </a:pPr>
            <a:r>
              <a:rPr lang="en-US" dirty="0" smtClean="0"/>
              <a:t>Boxing</a:t>
            </a:r>
          </a:p>
          <a:p>
            <a:pPr marL="457200" indent="-457200">
              <a:buAutoNum type="arabicPeriod"/>
            </a:pPr>
            <a:r>
              <a:rPr lang="en-US" dirty="0" smtClean="0"/>
              <a:t>Wrestling</a:t>
            </a:r>
          </a:p>
          <a:p>
            <a:pPr marL="457200" indent="-457200">
              <a:buAutoNum type="arabicPeriod"/>
            </a:pPr>
            <a:r>
              <a:rPr lang="en-US" dirty="0" smtClean="0"/>
              <a:t>Footrace</a:t>
            </a:r>
          </a:p>
          <a:p>
            <a:pPr marL="457200" indent="-457200">
              <a:buAutoNum type="arabicPeriod"/>
            </a:pPr>
            <a:r>
              <a:rPr lang="en-US" dirty="0" smtClean="0"/>
              <a:t>Footrace in armor</a:t>
            </a:r>
          </a:p>
          <a:p>
            <a:pPr marL="457200" indent="-457200">
              <a:buAutoNum type="arabicPeriod"/>
            </a:pPr>
            <a:r>
              <a:rPr lang="en-US" dirty="0" smtClean="0"/>
              <a:t>Shot put</a:t>
            </a:r>
          </a:p>
          <a:p>
            <a:pPr marL="457200" indent="-457200">
              <a:buAutoNum type="arabicPeriod"/>
            </a:pPr>
            <a:r>
              <a:rPr lang="en-US" dirty="0" smtClean="0"/>
              <a:t>Archery</a:t>
            </a:r>
          </a:p>
          <a:p>
            <a:pPr marL="457200" indent="-457200">
              <a:buAutoNum type="arabicPeriod"/>
            </a:pPr>
            <a:r>
              <a:rPr lang="en-US" dirty="0" smtClean="0"/>
              <a:t>(Javelin)</a:t>
            </a:r>
            <a:endParaRPr lang="en-US" dirty="0"/>
          </a:p>
        </p:txBody>
      </p:sp>
      <p:pic>
        <p:nvPicPr>
          <p:cNvPr id="3074" name="Picture 2" descr="black-figure amphora, Panathenaic festival, 336/5 BC." title="boxing match on Greek va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865189"/>
            <a:ext cx="2019300" cy="17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865189"/>
            <a:ext cx="2690378" cy="17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c. 510 BC, Athens." title="funerary relief depicting wrestler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00" y="2790224"/>
            <a:ext cx="4749800" cy="189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95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Funeral Games for </a:t>
            </a:r>
            <a:r>
              <a:rPr lang="en-US" sz="4000" dirty="0" err="1" smtClean="0"/>
              <a:t>Patroklos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191000" cy="35814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Actual results of Chariot Race: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Diomedes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Antilokhos</a:t>
            </a:r>
            <a:r>
              <a:rPr lang="en-US" dirty="0" smtClean="0"/>
              <a:t> (son of Nestor)</a:t>
            </a:r>
          </a:p>
          <a:p>
            <a:pPr marL="514350" indent="-514350">
              <a:buAutoNum type="arabicPeriod"/>
            </a:pPr>
            <a:r>
              <a:rPr lang="en-US" dirty="0" smtClean="0"/>
              <a:t>Menelaus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Meriones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Eumelos</a:t>
            </a:r>
            <a:endParaRPr lang="en-US" dirty="0" smtClean="0"/>
          </a:p>
          <a:p>
            <a:pPr marL="514350" indent="-514350">
              <a:buNone/>
            </a:pP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Prizes as Awarded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Diomedes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Menelaus, since </a:t>
            </a:r>
            <a:r>
              <a:rPr lang="en-US" dirty="0" err="1" smtClean="0"/>
              <a:t>Antilokhos</a:t>
            </a:r>
            <a:r>
              <a:rPr lang="en-US" dirty="0" smtClean="0"/>
              <a:t> cheated, but gives prize to </a:t>
            </a:r>
            <a:r>
              <a:rPr lang="en-US" dirty="0" err="1" smtClean="0"/>
              <a:t>Antilokhos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Antilokhos</a:t>
            </a:r>
            <a:r>
              <a:rPr lang="en-US" dirty="0" smtClean="0"/>
              <a:t>, given to Menelaus 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Meriones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Nestor (!)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Eumelos</a:t>
            </a:r>
            <a:r>
              <a:rPr lang="en-US" dirty="0" smtClean="0"/>
              <a:t>’ special honorary-second prize</a:t>
            </a:r>
          </a:p>
          <a:p>
            <a:pPr marL="1062990" lvl="2" indent="-514350">
              <a:buAutoNum type="arabicPeriod"/>
            </a:pPr>
            <a:endParaRPr lang="en-US" dirty="0" smtClean="0"/>
          </a:p>
        </p:txBody>
      </p:sp>
      <p:pic>
        <p:nvPicPr>
          <p:cNvPr id="10242" name="Picture 2" descr="from the great &quot;Francois vase,&quot; black-figure volute crater, c. 570 BC, from an Etruscan tomb at Fonte Rotella; now in the Archaeological Museum, Florence." title="vase painting of the funeral games of Patroclus (middle band; upper band is Calydonian boar hunt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1371600"/>
            <a:ext cx="4276725" cy="302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43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Thetis and </a:t>
            </a:r>
            <a:r>
              <a:rPr lang="en-US" dirty="0" err="1" smtClean="0"/>
              <a:t>Akhilleus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5943600" cy="4419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/>
              <a:t>My child,</a:t>
            </a:r>
          </a:p>
          <a:p>
            <a:pPr>
              <a:buNone/>
            </a:pPr>
            <a:r>
              <a:rPr lang="en-US" sz="1600" dirty="0" smtClean="0"/>
              <a:t>Will you forever feed on your own heart</a:t>
            </a:r>
          </a:p>
          <a:p>
            <a:pPr>
              <a:buNone/>
            </a:pPr>
            <a:r>
              <a:rPr lang="en-US" sz="1600" dirty="0" smtClean="0"/>
              <a:t>in grief and pain, and take no thought of sleep</a:t>
            </a:r>
          </a:p>
          <a:p>
            <a:pPr>
              <a:buNone/>
            </a:pPr>
            <a:r>
              <a:rPr lang="en-US" sz="1600" dirty="0" smtClean="0"/>
              <a:t>Or sustenance? It would be comforting</a:t>
            </a:r>
          </a:p>
          <a:p>
            <a:pPr>
              <a:buNone/>
            </a:pPr>
            <a:r>
              <a:rPr lang="en-US" sz="1600" dirty="0" smtClean="0"/>
              <a:t>To make love with a woman. No long time</a:t>
            </a:r>
          </a:p>
          <a:p>
            <a:pPr>
              <a:buNone/>
            </a:pPr>
            <a:r>
              <a:rPr lang="en-US" sz="1600" dirty="0" smtClean="0"/>
              <a:t>Will you live on for me: Death even now</a:t>
            </a:r>
          </a:p>
          <a:p>
            <a:pPr>
              <a:buNone/>
            </a:pPr>
            <a:r>
              <a:rPr lang="en-US" sz="1600" dirty="0" smtClean="0"/>
              <a:t>Stands near you, appointed and all-powerful.</a:t>
            </a:r>
          </a:p>
          <a:p>
            <a:pPr>
              <a:buNone/>
            </a:pPr>
            <a:r>
              <a:rPr lang="en-US" sz="1600" dirty="0" smtClean="0"/>
              <a:t>But be alert and listen: I am a messenger</a:t>
            </a:r>
          </a:p>
          <a:p>
            <a:pPr>
              <a:buNone/>
            </a:pPr>
            <a:r>
              <a:rPr lang="en-US" sz="1600" dirty="0" smtClean="0"/>
              <a:t>From Zeus, who tells me the gods are sullen toward you</a:t>
            </a:r>
          </a:p>
          <a:p>
            <a:pPr>
              <a:buNone/>
            </a:pPr>
            <a:r>
              <a:rPr lang="en-US" sz="1600" dirty="0" smtClean="0"/>
              <a:t>And he himself most angered at your madness,</a:t>
            </a:r>
          </a:p>
          <a:p>
            <a:pPr>
              <a:buNone/>
            </a:pPr>
            <a:r>
              <a:rPr lang="en-US" sz="1600" dirty="0" smtClean="0"/>
              <a:t>Holding the body by the beaked ships</a:t>
            </a:r>
          </a:p>
          <a:p>
            <a:pPr>
              <a:buNone/>
            </a:pPr>
            <a:r>
              <a:rPr lang="en-US" sz="1600" dirty="0" smtClean="0"/>
              <a:t>And not releasing it. Give </a:t>
            </a:r>
            <a:r>
              <a:rPr lang="en-US" sz="1600" dirty="0" err="1" smtClean="0"/>
              <a:t>Hektor</a:t>
            </a:r>
            <a:r>
              <a:rPr lang="en-US" sz="1600" dirty="0" smtClean="0"/>
              <a:t> back,</a:t>
            </a:r>
          </a:p>
          <a:p>
            <a:pPr>
              <a:buNone/>
            </a:pPr>
            <a:r>
              <a:rPr lang="en-US" sz="1600" dirty="0" smtClean="0"/>
              <a:t>Take ransom for the body.”</a:t>
            </a:r>
          </a:p>
          <a:p>
            <a:pPr>
              <a:buNone/>
            </a:pPr>
            <a:r>
              <a:rPr lang="en-US" sz="1600" dirty="0" smtClean="0"/>
              <a:t>24. 152-64</a:t>
            </a:r>
          </a:p>
        </p:txBody>
      </p:sp>
      <p:pic>
        <p:nvPicPr>
          <p:cNvPr id="11266" name="Picture 2" descr="Stanisław Wyspiański, 1897. National Museum, Warsaw." title="Thetis and Achilles, pencil dra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371600"/>
            <a:ext cx="3380107" cy="318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Priam</a:t>
            </a:r>
            <a:r>
              <a:rPr lang="en-US" dirty="0" smtClean="0"/>
              <a:t> Mourns for </a:t>
            </a:r>
            <a:r>
              <a:rPr lang="en-US" dirty="0" err="1" smtClean="0"/>
              <a:t>Hektor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495800" cy="3810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/>
              <a:t>In the court</a:t>
            </a:r>
          </a:p>
          <a:p>
            <a:pPr>
              <a:buNone/>
            </a:pPr>
            <a:r>
              <a:rPr lang="en-US" sz="1600" dirty="0" smtClean="0"/>
              <a:t>She found the princes huddled around their father,</a:t>
            </a:r>
          </a:p>
          <a:p>
            <a:pPr>
              <a:buNone/>
            </a:pPr>
            <a:r>
              <a:rPr lang="en-US" sz="1600" dirty="0" smtClean="0"/>
              <a:t>Faces and clothing wet with tears. The old man,</a:t>
            </a:r>
          </a:p>
          <a:p>
            <a:pPr>
              <a:buNone/>
            </a:pPr>
            <a:r>
              <a:rPr lang="en-US" sz="1600" dirty="0" smtClean="0"/>
              <a:t>Fiercely wrapped and hooded in his mantle, </a:t>
            </a:r>
          </a:p>
          <a:p>
            <a:pPr>
              <a:buNone/>
            </a:pPr>
            <a:r>
              <a:rPr lang="en-US" sz="1600" dirty="0" smtClean="0"/>
              <a:t>Sat like a figure graven – caked in filth</a:t>
            </a:r>
          </a:p>
          <a:p>
            <a:pPr>
              <a:buNone/>
            </a:pPr>
            <a:r>
              <a:rPr lang="en-US" sz="1600" dirty="0" smtClean="0"/>
              <a:t>His hands had swept over head and neck</a:t>
            </a:r>
          </a:p>
          <a:p>
            <a:pPr>
              <a:buNone/>
            </a:pPr>
            <a:r>
              <a:rPr lang="en-US" sz="1600" dirty="0" smtClean="0"/>
              <a:t>When he lay rolling on the ground. Indoors</a:t>
            </a:r>
          </a:p>
          <a:p>
            <a:pPr>
              <a:buNone/>
            </a:pPr>
            <a:r>
              <a:rPr lang="en-US" sz="1600" dirty="0" smtClean="0"/>
              <a:t>His daughters and his sons’ wives were weeping,</a:t>
            </a:r>
          </a:p>
          <a:p>
            <a:pPr>
              <a:buNone/>
            </a:pPr>
            <a:r>
              <a:rPr lang="en-US" sz="1600" dirty="0" smtClean="0"/>
              <a:t>Remembering how many and how brave </a:t>
            </a:r>
          </a:p>
          <a:p>
            <a:pPr>
              <a:buNone/>
            </a:pPr>
            <a:r>
              <a:rPr lang="en-US" sz="1600" dirty="0" smtClean="0"/>
              <a:t>The young men were who had gone down to death</a:t>
            </a:r>
          </a:p>
          <a:p>
            <a:pPr>
              <a:buNone/>
            </a:pPr>
            <a:r>
              <a:rPr lang="en-US" sz="1600" dirty="0" smtClean="0"/>
              <a:t>Before the </a:t>
            </a:r>
            <a:r>
              <a:rPr lang="en-US" sz="1600" dirty="0" err="1" smtClean="0"/>
              <a:t>Argive</a:t>
            </a:r>
            <a:r>
              <a:rPr lang="en-US" sz="1600" dirty="0" smtClean="0"/>
              <a:t> spearmen.</a:t>
            </a:r>
          </a:p>
          <a:p>
            <a:pPr>
              <a:buNone/>
            </a:pPr>
            <a:r>
              <a:rPr lang="en-US" sz="1600" dirty="0" smtClean="0"/>
              <a:t>24. 192-203</a:t>
            </a:r>
            <a:endParaRPr lang="en-US" sz="1600" dirty="0"/>
          </a:p>
        </p:txBody>
      </p:sp>
      <p:pic>
        <p:nvPicPr>
          <p:cNvPr id="12290" name="Picture 2" descr="from the &quot;Troy Book,&quot; by John Lydgate, 1457-60. British Library." title="manuscript illustration of Priam mourning the death of H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75" y="1066800"/>
            <a:ext cx="37719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Priam’s</a:t>
            </a:r>
            <a:r>
              <a:rPr lang="en-US" dirty="0" smtClean="0"/>
              <a:t> Journey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495800" cy="39624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In majesty old </a:t>
            </a:r>
            <a:r>
              <a:rPr lang="en-US" dirty="0" err="1" smtClean="0"/>
              <a:t>Priam</a:t>
            </a:r>
            <a:r>
              <a:rPr lang="en-US" dirty="0" smtClean="0"/>
              <a:t> said: “My heart</a:t>
            </a:r>
          </a:p>
          <a:p>
            <a:pPr>
              <a:buNone/>
            </a:pPr>
            <a:r>
              <a:rPr lang="en-US" dirty="0" smtClean="0"/>
              <a:t>Is fixed on going. Do not hold me back,</a:t>
            </a:r>
          </a:p>
          <a:p>
            <a:pPr>
              <a:buNone/>
            </a:pPr>
            <a:r>
              <a:rPr lang="en-US" dirty="0" smtClean="0"/>
              <a:t>And do not make yourself a raven crying</a:t>
            </a:r>
          </a:p>
          <a:p>
            <a:pPr>
              <a:buNone/>
            </a:pPr>
            <a:r>
              <a:rPr lang="en-US" dirty="0" smtClean="0"/>
              <a:t>Calamity at home. You will not move me.</a:t>
            </a:r>
          </a:p>
          <a:p>
            <a:pPr>
              <a:buNone/>
            </a:pPr>
            <a:r>
              <a:rPr lang="en-US" dirty="0" smtClean="0"/>
              <a:t>If any man on earth had urged this on me – </a:t>
            </a:r>
          </a:p>
          <a:p>
            <a:pPr>
              <a:buNone/>
            </a:pPr>
            <a:r>
              <a:rPr lang="en-US" dirty="0" smtClean="0"/>
              <a:t>Reader of altar smoke, prophet or priest –</a:t>
            </a:r>
          </a:p>
          <a:p>
            <a:pPr>
              <a:buNone/>
            </a:pPr>
            <a:r>
              <a:rPr lang="en-US" dirty="0" smtClean="0"/>
              <a:t>We’d say it was a lie, and hold aloof.</a:t>
            </a:r>
          </a:p>
          <a:p>
            <a:pPr>
              <a:buNone/>
            </a:pPr>
            <a:r>
              <a:rPr lang="en-US" dirty="0" smtClean="0"/>
              <a:t>But no: with my own ears I heard the voice,</a:t>
            </a:r>
          </a:p>
          <a:p>
            <a:pPr>
              <a:buNone/>
            </a:pPr>
            <a:r>
              <a:rPr lang="en-US" dirty="0" smtClean="0"/>
              <a:t>I saw the god before me. Go I shall,</a:t>
            </a:r>
          </a:p>
          <a:p>
            <a:pPr>
              <a:buNone/>
            </a:pPr>
            <a:r>
              <a:rPr lang="en-US" dirty="0" smtClean="0"/>
              <a:t>And no more words. If I must die alongside</a:t>
            </a:r>
          </a:p>
          <a:p>
            <a:pPr>
              <a:buNone/>
            </a:pPr>
            <a:r>
              <a:rPr lang="en-US" dirty="0" smtClean="0"/>
              <a:t>The ships of the </a:t>
            </a:r>
            <a:r>
              <a:rPr lang="en-US" dirty="0" err="1" smtClean="0"/>
              <a:t>Akhaians</a:t>
            </a:r>
            <a:r>
              <a:rPr lang="en-US" dirty="0" smtClean="0"/>
              <a:t> in their bronze,</a:t>
            </a:r>
          </a:p>
          <a:p>
            <a:pPr>
              <a:buNone/>
            </a:pPr>
            <a:r>
              <a:rPr lang="en-US" dirty="0" smtClean="0"/>
              <a:t>I die gladly. May I but hold my son,</a:t>
            </a:r>
          </a:p>
          <a:p>
            <a:pPr>
              <a:buNone/>
            </a:pPr>
            <a:r>
              <a:rPr lang="en-US" dirty="0" smtClean="0"/>
              <a:t>And spend my grief; then let </a:t>
            </a:r>
            <a:r>
              <a:rPr lang="en-US" dirty="0" err="1" smtClean="0"/>
              <a:t>Akhilleus</a:t>
            </a:r>
            <a:r>
              <a:rPr lang="en-US" dirty="0" smtClean="0"/>
              <a:t> kill me.”</a:t>
            </a:r>
          </a:p>
          <a:p>
            <a:pPr>
              <a:buNone/>
            </a:pPr>
            <a:r>
              <a:rPr lang="en-US" dirty="0" smtClean="0"/>
              <a:t>24. 261-273</a:t>
            </a:r>
          </a:p>
        </p:txBody>
      </p:sp>
      <p:pic>
        <p:nvPicPr>
          <p:cNvPr id="4" name="Picture 3" descr="Andre Durand, Priam and Hecuba&#10;(1970) Private collection, Montreal" title="painting of Priam and Hecuba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0" y="1295400"/>
            <a:ext cx="3671455" cy="403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5638800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Priam</a:t>
            </a:r>
            <a:r>
              <a:rPr lang="en-US" sz="4000" dirty="0" smtClean="0"/>
              <a:t> and </a:t>
            </a:r>
            <a:r>
              <a:rPr lang="en-US" sz="4000" dirty="0" err="1" smtClean="0"/>
              <a:t>Akhilleus</a:t>
            </a:r>
            <a:r>
              <a:rPr lang="en-US" sz="4000" dirty="0" smtClean="0"/>
              <a:t> Speak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8800"/>
            <a:ext cx="4648200" cy="48514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err="1" smtClean="0"/>
              <a:t>Priam</a:t>
            </a:r>
            <a:r>
              <a:rPr lang="en-US" dirty="0" smtClean="0"/>
              <a:t>, the great king of troy, passed by the others,</a:t>
            </a:r>
          </a:p>
          <a:p>
            <a:pPr>
              <a:buNone/>
            </a:pPr>
            <a:r>
              <a:rPr lang="en-US" dirty="0" smtClean="0"/>
              <a:t>Knelt down, took in his arms </a:t>
            </a:r>
            <a:r>
              <a:rPr lang="en-US" dirty="0" err="1" smtClean="0"/>
              <a:t>Akhilleus</a:t>
            </a:r>
            <a:r>
              <a:rPr lang="en-US" dirty="0" smtClean="0"/>
              <a:t>’ knees,</a:t>
            </a:r>
          </a:p>
          <a:p>
            <a:pPr>
              <a:buNone/>
            </a:pPr>
            <a:r>
              <a:rPr lang="en-US" dirty="0" smtClean="0"/>
              <a:t>And kissed the hands of wrath that killed his sons.</a:t>
            </a:r>
          </a:p>
          <a:p>
            <a:pPr>
              <a:buNone/>
            </a:pPr>
            <a:r>
              <a:rPr lang="en-US" dirty="0" smtClean="0"/>
              <a:t>…</a:t>
            </a:r>
          </a:p>
          <a:p>
            <a:pPr>
              <a:buNone/>
            </a:pPr>
            <a:r>
              <a:rPr lang="en-US" dirty="0" smtClean="0"/>
              <a:t>“</a:t>
            </a:r>
            <a:r>
              <a:rPr lang="en-US" dirty="0" err="1" smtClean="0"/>
              <a:t>Akhilleus</a:t>
            </a:r>
            <a:r>
              <a:rPr lang="en-US" dirty="0" smtClean="0"/>
              <a:t>, be reverent toward the great gods! And take</a:t>
            </a:r>
          </a:p>
          <a:p>
            <a:pPr>
              <a:buNone/>
            </a:pPr>
            <a:r>
              <a:rPr lang="en-US" dirty="0" smtClean="0"/>
              <a:t>Pity on me, remember your own father.</a:t>
            </a:r>
          </a:p>
          <a:p>
            <a:pPr>
              <a:buNone/>
            </a:pPr>
            <a:r>
              <a:rPr lang="en-US" dirty="0" smtClean="0"/>
              <a:t>Think me more pitiful by far, since I</a:t>
            </a:r>
          </a:p>
          <a:p>
            <a:pPr>
              <a:buNone/>
            </a:pPr>
            <a:r>
              <a:rPr lang="en-US" dirty="0" smtClean="0"/>
              <a:t>Have brought myself to do what no man else</a:t>
            </a:r>
          </a:p>
          <a:p>
            <a:pPr>
              <a:buNone/>
            </a:pPr>
            <a:r>
              <a:rPr lang="en-US" dirty="0" smtClean="0"/>
              <a:t>Has done before – to lift to my lips the hand</a:t>
            </a:r>
          </a:p>
          <a:p>
            <a:pPr>
              <a:buNone/>
            </a:pPr>
            <a:r>
              <a:rPr lang="en-US" dirty="0" smtClean="0"/>
              <a:t>Of one who killed my son.” Now in </a:t>
            </a:r>
            <a:r>
              <a:rPr lang="en-US" dirty="0" err="1" smtClean="0"/>
              <a:t>Akhilleus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The evocation of his father stirred </a:t>
            </a:r>
          </a:p>
          <a:p>
            <a:pPr>
              <a:buNone/>
            </a:pPr>
            <a:r>
              <a:rPr lang="en-US" dirty="0" smtClean="0"/>
              <a:t>New longing, and an ache of grief. He lifted</a:t>
            </a:r>
          </a:p>
          <a:p>
            <a:pPr>
              <a:buNone/>
            </a:pPr>
            <a:r>
              <a:rPr lang="en-US" dirty="0" smtClean="0"/>
              <a:t>The old man’s hand, and gently put him by.</a:t>
            </a:r>
          </a:p>
          <a:p>
            <a:pPr>
              <a:buNone/>
            </a:pPr>
            <a:r>
              <a:rPr lang="en-US" dirty="0" smtClean="0"/>
              <a:t>Then both were overborne as they remembered:</a:t>
            </a:r>
          </a:p>
          <a:p>
            <a:pPr>
              <a:buNone/>
            </a:pPr>
            <a:r>
              <a:rPr lang="en-US" dirty="0" smtClean="0"/>
              <a:t>The old king huddled at </a:t>
            </a:r>
            <a:r>
              <a:rPr lang="en-US" dirty="0" err="1" smtClean="0"/>
              <a:t>Akhilleus</a:t>
            </a:r>
            <a:r>
              <a:rPr lang="en-US" dirty="0" smtClean="0"/>
              <a:t>’ feet</a:t>
            </a:r>
          </a:p>
          <a:p>
            <a:pPr>
              <a:buNone/>
            </a:pPr>
            <a:r>
              <a:rPr lang="en-US" dirty="0" smtClean="0"/>
              <a:t>Wept, and wept for </a:t>
            </a:r>
            <a:r>
              <a:rPr lang="en-US" dirty="0" err="1" smtClean="0"/>
              <a:t>Hektor</a:t>
            </a:r>
            <a:r>
              <a:rPr lang="en-US" dirty="0" smtClean="0"/>
              <a:t>, killer of men,</a:t>
            </a:r>
          </a:p>
          <a:p>
            <a:pPr>
              <a:buNone/>
            </a:pPr>
            <a:r>
              <a:rPr lang="en-US" dirty="0" smtClean="0"/>
              <a:t>While great </a:t>
            </a:r>
            <a:r>
              <a:rPr lang="en-US" dirty="0" err="1" smtClean="0"/>
              <a:t>Akhilleus</a:t>
            </a:r>
            <a:r>
              <a:rPr lang="en-US" dirty="0" smtClean="0"/>
              <a:t> wept for his own father</a:t>
            </a:r>
          </a:p>
          <a:p>
            <a:pPr>
              <a:buNone/>
            </a:pPr>
            <a:r>
              <a:rPr lang="en-US" dirty="0" smtClean="0"/>
              <a:t>As for </a:t>
            </a:r>
            <a:r>
              <a:rPr lang="en-US" dirty="0" err="1" smtClean="0"/>
              <a:t>Patroklos</a:t>
            </a:r>
            <a:r>
              <a:rPr lang="en-US" dirty="0" smtClean="0"/>
              <a:t> once again; and sobbing filled the room.</a:t>
            </a:r>
          </a:p>
          <a:p>
            <a:pPr>
              <a:buNone/>
            </a:pPr>
            <a:r>
              <a:rPr lang="en-US" dirty="0" smtClean="0"/>
              <a:t>24. 570-72; 603-617</a:t>
            </a:r>
          </a:p>
        </p:txBody>
      </p:sp>
      <p:pic>
        <p:nvPicPr>
          <p:cNvPr id="13314" name="Picture 2" descr="http://l.yimg.com/g/images/spaceou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209800"/>
            <a:ext cx="61341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l.yimg.com/g/images/spaceou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-2057400"/>
            <a:ext cx="61341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l.yimg.com/g/images/spaceou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-1905000"/>
            <a:ext cx="61341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Roman sarcophagus of the second century AD, from Tyre, Lebanon. National Museum, Beirut." title="relief sculpture of Priam kneeling before Achil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58800"/>
            <a:ext cx="2757487" cy="220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 descr=" Priam deçandant à Achille le corps d'Hector. Eugene Carriere. 1876. Musee des Beaux Arts, Pau, France." title="painting of Priam begging Hector for his son's bo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106484"/>
            <a:ext cx="2757487" cy="208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Achilles’ Wisdom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457200"/>
            <a:ext cx="4343400" cy="4648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700" dirty="0" smtClean="0"/>
              <a:t>Tears heal nothing,</a:t>
            </a:r>
          </a:p>
          <a:p>
            <a:pPr>
              <a:buNone/>
            </a:pPr>
            <a:r>
              <a:rPr lang="en-US" sz="1700" dirty="0" smtClean="0"/>
              <a:t>Drying so stiff and cold. This is the way</a:t>
            </a:r>
          </a:p>
          <a:p>
            <a:pPr>
              <a:buNone/>
            </a:pPr>
            <a:r>
              <a:rPr lang="en-US" sz="1700" dirty="0" smtClean="0"/>
              <a:t>The gods ordained the destiny of men,</a:t>
            </a:r>
          </a:p>
          <a:p>
            <a:pPr>
              <a:buNone/>
            </a:pPr>
            <a:r>
              <a:rPr lang="en-US" sz="1700" dirty="0" smtClean="0"/>
              <a:t>To bear such burdens in our lives, while they</a:t>
            </a:r>
          </a:p>
          <a:p>
            <a:pPr>
              <a:buNone/>
            </a:pPr>
            <a:r>
              <a:rPr lang="en-US" sz="1700" dirty="0" smtClean="0"/>
              <a:t>Feel no affliction. At the door of Zeus</a:t>
            </a:r>
          </a:p>
          <a:p>
            <a:pPr>
              <a:buNone/>
            </a:pPr>
            <a:r>
              <a:rPr lang="en-US" sz="1700" dirty="0" smtClean="0"/>
              <a:t>Are those two urns of good and evil gifts</a:t>
            </a:r>
          </a:p>
          <a:p>
            <a:pPr>
              <a:buNone/>
            </a:pPr>
            <a:r>
              <a:rPr lang="en-US" sz="1700" dirty="0" smtClean="0"/>
              <a:t>That he may choose for us; and one for whom</a:t>
            </a:r>
          </a:p>
          <a:p>
            <a:pPr>
              <a:buNone/>
            </a:pPr>
            <a:r>
              <a:rPr lang="en-US" sz="1700" dirty="0" smtClean="0"/>
              <a:t>The lightning’s joyous king dips in both urns</a:t>
            </a:r>
          </a:p>
          <a:p>
            <a:pPr>
              <a:buNone/>
            </a:pPr>
            <a:r>
              <a:rPr lang="en-US" sz="1700" dirty="0" smtClean="0"/>
              <a:t>Will have by turns bad luck and good. But one</a:t>
            </a:r>
          </a:p>
          <a:p>
            <a:pPr>
              <a:buNone/>
            </a:pPr>
            <a:r>
              <a:rPr lang="en-US" sz="1700" dirty="0" smtClean="0"/>
              <a:t>To whom he sends all evil – that man goes</a:t>
            </a:r>
          </a:p>
          <a:p>
            <a:pPr>
              <a:buNone/>
            </a:pPr>
            <a:r>
              <a:rPr lang="en-US" sz="1700" dirty="0" smtClean="0"/>
              <a:t>Contemptible by the will of Zeus; ravenous</a:t>
            </a:r>
          </a:p>
          <a:p>
            <a:pPr>
              <a:buNone/>
            </a:pPr>
            <a:r>
              <a:rPr lang="en-US" sz="1700" dirty="0" smtClean="0"/>
              <a:t>Hunger drives him over the wondrous earth,</a:t>
            </a:r>
          </a:p>
          <a:p>
            <a:pPr>
              <a:buNone/>
            </a:pPr>
            <a:r>
              <a:rPr lang="en-US" sz="1700" dirty="0" err="1" smtClean="0"/>
              <a:t>Unresting</a:t>
            </a:r>
            <a:r>
              <a:rPr lang="en-US" sz="1700" dirty="0" smtClean="0"/>
              <a:t>, without honor from gods or men.</a:t>
            </a:r>
          </a:p>
          <a:p>
            <a:pPr>
              <a:buNone/>
            </a:pPr>
            <a:r>
              <a:rPr lang="en-US" sz="1700" dirty="0" smtClean="0"/>
              <a:t>24. 630-43</a:t>
            </a:r>
            <a:endParaRPr lang="en-US" sz="1700" dirty="0"/>
          </a:p>
        </p:txBody>
      </p:sp>
      <p:pic>
        <p:nvPicPr>
          <p:cNvPr id="4" name="Picture 3" descr="third century AD Roman statue from Smyrna (modern Izmir, Turkey), restored in 1686 with Thunderbolt by Pierre Garnier. Louvre Museum, Paris." title="statue of Zeus with thunderbolt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3600" y="1295400"/>
            <a:ext cx="2304288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Funeral of </a:t>
            </a:r>
            <a:r>
              <a:rPr lang="en-US" dirty="0" err="1" smtClean="0"/>
              <a:t>Hektor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419600" cy="41148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1600" dirty="0" smtClean="0"/>
              <a:t>Andromache:  “You’ve been torn from life,</a:t>
            </a:r>
          </a:p>
          <a:p>
            <a:pPr marL="514350" indent="-514350">
              <a:buNone/>
            </a:pPr>
            <a:r>
              <a:rPr lang="en-US" sz="1600" dirty="0" smtClean="0"/>
              <a:t>My husband, in young manhood, and you leave me</a:t>
            </a:r>
          </a:p>
          <a:p>
            <a:pPr marL="514350" indent="-514350">
              <a:buNone/>
            </a:pPr>
            <a:r>
              <a:rPr lang="en-US" sz="1600" dirty="0" smtClean="0"/>
              <a:t>Empty in our hall. The boy’s a child</a:t>
            </a:r>
          </a:p>
          <a:p>
            <a:pPr marL="514350" indent="-514350">
              <a:buNone/>
            </a:pPr>
            <a:r>
              <a:rPr lang="en-US" sz="1600" dirty="0" smtClean="0"/>
              <a:t>Whom you and I, poor souls, conceived; I doubt</a:t>
            </a:r>
          </a:p>
          <a:p>
            <a:pPr marL="514350" indent="-514350">
              <a:buNone/>
            </a:pPr>
            <a:r>
              <a:rPr lang="en-US" sz="1600" dirty="0" smtClean="0"/>
              <a:t>He’ll come to manhood. Long before, great Troy</a:t>
            </a:r>
          </a:p>
          <a:p>
            <a:pPr marL="514350" indent="-514350">
              <a:buNone/>
            </a:pPr>
            <a:r>
              <a:rPr lang="en-US" sz="1600" dirty="0" smtClean="0"/>
              <a:t>Will go down plundered, citadel and all,</a:t>
            </a:r>
          </a:p>
          <a:p>
            <a:pPr marL="514350" indent="-514350">
              <a:buNone/>
            </a:pPr>
            <a:r>
              <a:rPr lang="en-US" sz="1600" dirty="0" smtClean="0"/>
              <a:t>Now that you are lost, who guarded it</a:t>
            </a:r>
          </a:p>
          <a:p>
            <a:pPr marL="514350" indent="-514350">
              <a:buNone/>
            </a:pPr>
            <a:r>
              <a:rPr lang="en-US" sz="1600" dirty="0" smtClean="0"/>
              <a:t>And kept it, and preserved its wives and children.</a:t>
            </a:r>
          </a:p>
          <a:p>
            <a:pPr marL="514350" indent="-514350">
              <a:buNone/>
            </a:pPr>
            <a:r>
              <a:rPr lang="en-US" sz="1600" dirty="0" smtClean="0"/>
              <a:t>They will be shipped off in the murmuring hulls</a:t>
            </a:r>
          </a:p>
          <a:p>
            <a:pPr marL="514350" indent="-514350">
              <a:buNone/>
            </a:pPr>
            <a:r>
              <a:rPr lang="en-US" sz="1600" dirty="0" smtClean="0"/>
              <a:t>One day, and I along with all the rest….</a:t>
            </a:r>
          </a:p>
          <a:p>
            <a:pPr marL="514350" indent="-514350">
              <a:buNone/>
            </a:pPr>
            <a:r>
              <a:rPr lang="en-US" sz="1600" dirty="0" smtClean="0"/>
              <a:t>24.867-876</a:t>
            </a:r>
          </a:p>
          <a:p>
            <a:pPr marL="514350" indent="-514350">
              <a:buNone/>
            </a:pPr>
            <a:endParaRPr lang="en-US" sz="1600" dirty="0" smtClean="0"/>
          </a:p>
          <a:p>
            <a:pPr marL="514350" indent="-514350">
              <a:buNone/>
            </a:pPr>
            <a:r>
              <a:rPr lang="en-US" sz="1600" dirty="0" err="1" smtClean="0"/>
              <a:t>Hekabe</a:t>
            </a:r>
            <a:r>
              <a:rPr lang="en-US" sz="1600" dirty="0" smtClean="0"/>
              <a:t>, Helen also mourn </a:t>
            </a:r>
            <a:r>
              <a:rPr lang="en-US" sz="1600" dirty="0" err="1" smtClean="0"/>
              <a:t>Hektor</a:t>
            </a:r>
            <a:endParaRPr lang="en-US" sz="1600" dirty="0"/>
          </a:p>
        </p:txBody>
      </p:sp>
      <p:pic>
        <p:nvPicPr>
          <p:cNvPr id="4" name="Picture 3" descr="Giorgio de Chirico, Andromache (1916)&#10;Herbert F. Johnson Museum, Cornell University, Ithaca, NY.&#10;" title="painting of Andromach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16500" y="914400"/>
            <a:ext cx="3052119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6096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sz="2400" dirty="0" smtClean="0"/>
              <a:t>So they performed the funeral rites of </a:t>
            </a:r>
            <a:r>
              <a:rPr lang="en-US" sz="2400" dirty="0" err="1" smtClean="0"/>
              <a:t>Hektor</a:t>
            </a:r>
            <a:r>
              <a:rPr lang="en-US" sz="2400" dirty="0" smtClean="0"/>
              <a:t>, tamer of horses.</a:t>
            </a:r>
            <a:endParaRPr lang="en-US" sz="2400" dirty="0"/>
          </a:p>
        </p:txBody>
      </p:sp>
      <p:pic>
        <p:nvPicPr>
          <p:cNvPr id="4" name="Picture 3" descr="c.190-200 AD. unknown provenance, purchased by the Louvre Museum, Paris, from the Borghese collection in 1808." title="relief sculpture of Hector's body being returned to Troy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1219200"/>
            <a:ext cx="5915164" cy="4081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Which goddess helps </a:t>
            </a:r>
            <a:r>
              <a:rPr lang="en-US" dirty="0" err="1" smtClean="0"/>
              <a:t>Akhilleus</a:t>
            </a:r>
            <a:r>
              <a:rPr lang="en-US" dirty="0" smtClean="0"/>
              <a:t> kill </a:t>
            </a:r>
            <a:r>
              <a:rPr lang="en-US" dirty="0" err="1" smtClean="0"/>
              <a:t>Hektor</a:t>
            </a:r>
            <a:r>
              <a:rPr lang="en-US" dirty="0" smtClean="0"/>
              <a:t>?</a:t>
            </a:r>
          </a:p>
          <a:p>
            <a:pPr marL="457200" indent="-457200">
              <a:buAutoNum type="alphaLcPeriod"/>
            </a:pPr>
            <a:r>
              <a:rPr lang="en-US" dirty="0" smtClean="0"/>
              <a:t>Hera</a:t>
            </a:r>
          </a:p>
          <a:p>
            <a:pPr marL="457200" indent="-457200">
              <a:buAutoNum type="alphaLcPeriod"/>
            </a:pPr>
            <a:r>
              <a:rPr lang="en-US" dirty="0" smtClean="0"/>
              <a:t>Athena</a:t>
            </a:r>
          </a:p>
          <a:p>
            <a:pPr marL="457200" indent="-457200">
              <a:buAutoNum type="alphaLcPeriod"/>
            </a:pPr>
            <a:r>
              <a:rPr lang="en-US" dirty="0" smtClean="0"/>
              <a:t>Aphrodite</a:t>
            </a:r>
          </a:p>
          <a:p>
            <a:pPr marL="457200" indent="-457200">
              <a:buAutoNum type="alphaLcPeriod"/>
            </a:pPr>
            <a:r>
              <a:rPr lang="en-US" dirty="0" smtClean="0"/>
              <a:t>Artemis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5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is it?....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929640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/>
              <a:t>So they performed the funeral rites of </a:t>
            </a:r>
            <a:r>
              <a:rPr lang="en-US" sz="2000" dirty="0" err="1" smtClean="0"/>
              <a:t>Hektor</a:t>
            </a:r>
            <a:r>
              <a:rPr lang="en-US" sz="2000" dirty="0" smtClean="0"/>
              <a:t>. Then an Amazon came…</a:t>
            </a:r>
            <a:endParaRPr lang="en-US" sz="2000" dirty="0"/>
          </a:p>
        </p:txBody>
      </p:sp>
      <p:pic>
        <p:nvPicPr>
          <p:cNvPr id="14338" name="Picture 2" descr="Athenian black-figure amphora by Exekias, c. 540-530 BC. Discovered at Vulci, Lazio, Italy. Now in the British Museum, London." title="vase painting of Achilles killing Penthesilea, the Amazon quee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43000"/>
            <a:ext cx="57150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22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</a:t>
            </a:r>
            <a:r>
              <a:rPr lang="en-US" dirty="0" smtClean="0"/>
              <a:t>. Which of the following does not perform a lament at the funeral of </a:t>
            </a:r>
            <a:r>
              <a:rPr lang="en-US" dirty="0" err="1" smtClean="0"/>
              <a:t>Hektor</a:t>
            </a:r>
            <a:r>
              <a:rPr lang="en-US" dirty="0" smtClean="0"/>
              <a:t>?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Andromakhe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err="1" smtClean="0"/>
              <a:t>Hekabe</a:t>
            </a:r>
            <a:endParaRPr lang="en-US" dirty="0"/>
          </a:p>
          <a:p>
            <a:pPr marL="457200" indent="-457200">
              <a:buAutoNum type="alphaLcPeriod"/>
            </a:pPr>
            <a:r>
              <a:rPr lang="en-US" dirty="0" err="1" smtClean="0"/>
              <a:t>Briseis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smtClean="0"/>
              <a:t>Helen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0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3. What does </a:t>
            </a:r>
            <a:r>
              <a:rPr lang="en-US" dirty="0" err="1" smtClean="0"/>
              <a:t>Akhilleus</a:t>
            </a:r>
            <a:r>
              <a:rPr lang="en-US" dirty="0" smtClean="0"/>
              <a:t> do with </a:t>
            </a:r>
            <a:r>
              <a:rPr lang="en-US" dirty="0" err="1" smtClean="0"/>
              <a:t>Hektor’s</a:t>
            </a:r>
            <a:r>
              <a:rPr lang="en-US" dirty="0" smtClean="0"/>
              <a:t> body?</a:t>
            </a:r>
          </a:p>
          <a:p>
            <a:pPr marL="457200" indent="-457200">
              <a:buAutoNum type="alphaLcPeriod"/>
            </a:pPr>
            <a:r>
              <a:rPr lang="en-US" dirty="0" smtClean="0"/>
              <a:t>Cremates it.</a:t>
            </a:r>
          </a:p>
          <a:p>
            <a:pPr marL="457200" indent="-457200">
              <a:buAutoNum type="alphaLcPeriod"/>
            </a:pPr>
            <a:r>
              <a:rPr lang="en-US" dirty="0" smtClean="0"/>
              <a:t>Buries it properly.</a:t>
            </a:r>
          </a:p>
          <a:p>
            <a:pPr marL="457200" indent="-457200">
              <a:buAutoNum type="alphaLcPeriod"/>
            </a:pPr>
            <a:r>
              <a:rPr lang="en-US" dirty="0" smtClean="0"/>
              <a:t>Drags it behind his chariot.</a:t>
            </a:r>
          </a:p>
          <a:p>
            <a:pPr marL="457200" indent="-457200">
              <a:buAutoNum type="alphaLcPeriod"/>
            </a:pPr>
            <a:r>
              <a:rPr lang="en-US" dirty="0" smtClean="0"/>
              <a:t>Eats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8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Iliad</a:t>
            </a:r>
            <a:r>
              <a:rPr lang="en-US" dirty="0" smtClean="0"/>
              <a:t>  19-24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Akhilleus</a:t>
            </a:r>
            <a:r>
              <a:rPr lang="en-US" dirty="0" smtClean="0"/>
              <a:t> has decided to re-enter the battle</a:t>
            </a:r>
          </a:p>
          <a:p>
            <a:r>
              <a:rPr lang="en-US" dirty="0" smtClean="0"/>
              <a:t>He fights brilliantly, and gets his revenge on </a:t>
            </a:r>
            <a:r>
              <a:rPr lang="en-US" dirty="0" err="1" smtClean="0"/>
              <a:t>Hektor</a:t>
            </a:r>
            <a:r>
              <a:rPr lang="en-US" dirty="0" smtClean="0"/>
              <a:t>. </a:t>
            </a:r>
          </a:p>
          <a:p>
            <a:r>
              <a:rPr lang="en-US" dirty="0" smtClean="0"/>
              <a:t>But this is not enough, and doesn’t bring </a:t>
            </a:r>
            <a:r>
              <a:rPr lang="en-US" dirty="0" err="1" smtClean="0"/>
              <a:t>Patrklos</a:t>
            </a:r>
            <a:r>
              <a:rPr lang="en-US" dirty="0" smtClean="0"/>
              <a:t> back.</a:t>
            </a:r>
          </a:p>
          <a:p>
            <a:r>
              <a:rPr lang="en-US" dirty="0" smtClean="0"/>
              <a:t>Book 23: Funeral Games for </a:t>
            </a:r>
            <a:r>
              <a:rPr lang="en-US" dirty="0" err="1" smtClean="0"/>
              <a:t>Patroklos</a:t>
            </a:r>
            <a:endParaRPr lang="en-US" dirty="0" smtClean="0"/>
          </a:p>
          <a:p>
            <a:r>
              <a:rPr lang="en-US" dirty="0" smtClean="0"/>
              <a:t>Book 24: Meeting with </a:t>
            </a:r>
            <a:r>
              <a:rPr lang="en-US" dirty="0" err="1" smtClean="0"/>
              <a:t>Priam</a:t>
            </a:r>
            <a:endParaRPr lang="en-US" dirty="0" smtClean="0"/>
          </a:p>
          <a:p>
            <a:r>
              <a:rPr lang="en-US" dirty="0" smtClean="0"/>
              <a:t>These last two books re-integrate </a:t>
            </a:r>
            <a:r>
              <a:rPr lang="en-US" dirty="0" err="1" smtClean="0"/>
              <a:t>Akhilleus</a:t>
            </a:r>
            <a:r>
              <a:rPr lang="en-US" dirty="0" smtClean="0"/>
              <a:t> into the human world, in different ways.</a:t>
            </a:r>
          </a:p>
          <a:p>
            <a:r>
              <a:rPr lang="en-US" dirty="0" smtClean="0"/>
              <a:t>Theme of care for the dead – your own dead, and even the dead of your enemies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2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Slaughter at the River</a:t>
            </a:r>
            <a:br>
              <a:rPr lang="en-US" dirty="0" smtClean="0"/>
            </a:br>
            <a:r>
              <a:rPr lang="en-US" sz="2700" dirty="0" smtClean="0"/>
              <a:t>(</a:t>
            </a:r>
            <a:r>
              <a:rPr lang="en-US" sz="2700" dirty="0" err="1" smtClean="0"/>
              <a:t>Xanthos</a:t>
            </a:r>
            <a:r>
              <a:rPr lang="en-US" sz="2700" dirty="0" smtClean="0"/>
              <a:t> to Gods, Scamander to Men)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876800" cy="281940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sz="1800" dirty="0" smtClean="0"/>
              <a:t>As they came down to a ford in the blue </a:t>
            </a:r>
            <a:r>
              <a:rPr lang="en-US" sz="1800" dirty="0" err="1" smtClean="0"/>
              <a:t>Xanthos</a:t>
            </a:r>
            <a:r>
              <a:rPr lang="en-US" sz="1800" dirty="0" smtClean="0"/>
              <a:t>,</a:t>
            </a:r>
          </a:p>
          <a:p>
            <a:pPr>
              <a:buNone/>
            </a:pPr>
            <a:r>
              <a:rPr lang="en-US" sz="1800" dirty="0" smtClean="0"/>
              <a:t>Eddying and running, god-begotten</a:t>
            </a:r>
          </a:p>
          <a:p>
            <a:pPr>
              <a:buNone/>
            </a:pPr>
            <a:r>
              <a:rPr lang="en-US" sz="1800" dirty="0" smtClean="0"/>
              <a:t>Wondrous river, there </a:t>
            </a:r>
            <a:r>
              <a:rPr lang="en-US" sz="1800" dirty="0" err="1" smtClean="0"/>
              <a:t>Akhilleus</a:t>
            </a:r>
            <a:r>
              <a:rPr lang="en-US" sz="1800" dirty="0" smtClean="0"/>
              <a:t> drove</a:t>
            </a:r>
          </a:p>
          <a:p>
            <a:pPr>
              <a:buNone/>
            </a:pPr>
            <a:r>
              <a:rPr lang="en-US" sz="1800" dirty="0" smtClean="0"/>
              <a:t>Amid the rout and split them, left and right – </a:t>
            </a:r>
          </a:p>
          <a:p>
            <a:pPr>
              <a:buNone/>
            </a:pPr>
            <a:r>
              <a:rPr lang="en-US" sz="1800" dirty="0" smtClean="0"/>
              <a:t>Scattering half toward Troy over the plain</a:t>
            </a:r>
          </a:p>
          <a:p>
            <a:pPr>
              <a:buNone/>
            </a:pPr>
            <a:r>
              <a:rPr lang="en-US" sz="1800" dirty="0" smtClean="0"/>
              <a:t>Where yesterday </a:t>
            </a:r>
            <a:r>
              <a:rPr lang="en-US" sz="1800" dirty="0" err="1" smtClean="0"/>
              <a:t>Akhaians</a:t>
            </a:r>
            <a:r>
              <a:rPr lang="en-US" sz="1800" dirty="0" smtClean="0"/>
              <a:t> broke and ran</a:t>
            </a:r>
          </a:p>
          <a:p>
            <a:pPr>
              <a:buNone/>
            </a:pPr>
            <a:r>
              <a:rPr lang="en-US" sz="1800" dirty="0" smtClean="0"/>
              <a:t>When </a:t>
            </a:r>
            <a:r>
              <a:rPr lang="en-US" sz="1800" dirty="0" err="1" smtClean="0"/>
              <a:t>Hektor</a:t>
            </a:r>
            <a:r>
              <a:rPr lang="en-US" sz="1800" dirty="0" smtClean="0"/>
              <a:t> raged. Now Trojans ran that way,</a:t>
            </a:r>
          </a:p>
          <a:p>
            <a:pPr>
              <a:buNone/>
            </a:pPr>
            <a:r>
              <a:rPr lang="en-US" sz="1800" dirty="0" smtClean="0"/>
              <a:t>And Hera spread a cloud ahead to slow them.</a:t>
            </a:r>
          </a:p>
          <a:p>
            <a:pPr>
              <a:buNone/>
            </a:pPr>
            <a:r>
              <a:rPr lang="en-US" sz="1800" dirty="0" smtClean="0"/>
              <a:t>The other half were forced into the stream</a:t>
            </a:r>
          </a:p>
          <a:p>
            <a:pPr>
              <a:buNone/>
            </a:pPr>
            <a:r>
              <a:rPr lang="en-US" sz="1800" dirty="0" smtClean="0"/>
              <a:t>Now running high with foam on whirlpools.</a:t>
            </a:r>
          </a:p>
          <a:p>
            <a:pPr>
              <a:buNone/>
            </a:pPr>
            <a:r>
              <a:rPr lang="en-US" sz="1800" dirty="0" smtClean="0"/>
              <a:t>21. 1-10</a:t>
            </a:r>
            <a:endParaRPr lang="en-US" sz="1800" dirty="0"/>
          </a:p>
        </p:txBody>
      </p:sp>
      <p:sp>
        <p:nvSpPr>
          <p:cNvPr id="5" name="AutoShape 2" descr="data:image/jpeg;base64,/9j/4AAQSkZJRgABAQAAAQABAAD/2wCEAAkGBhQSEBUUEhQWFRQVGBQYFxgYFxgXFxgVFhQWGhgYGBgXHCYeGBwjGhUXHy8gJCcpLCwsFR4xNTAqNSYrLCkBCQoKDgwOFA8PGiwfHBwpKSksKSwpLCkpKSkpKSwpLCkpKSkpLCwpKSwpKSwpKSkpLCkpKSwpKSwpLCwpKSkpLP/AABEIALcBEwMBIgACEQEDEQH/xAAbAAABBQEBAAAAAAAAAAAAAAAEAAECAwUGB//EADoQAAEDAgQEAwcDAwQDAQEAAAEAAhEDIQQSMUEFUWFxIoGRBhMyobHB8FLR4SNC8RQVM2JykrKiJP/EABgBAQEBAQEAAAAAAAAAAAAAAAABAgME/8QAHxEBAQEBAAICAwEAAAAAAAAAAAERAhIhMVEDE0Fx/9oADAMBAAIRAxEAPwDomNVrWpmtVjQuzJBqkAnAUgFUMkpQlCCKSeEoQMkkkgSSSZNDpJJJoSSSSBJJJkDpJJwECTpWGttvMrlcT7chlbIWAMa9zXmZPhcQSI6AH16Tm3FdUmQuD4xRquy03hxjNblJH1H05oshVEU6eFGpUa0S4gDmSB9UU6ZC1uMUWtzGqzLIEgg3MWt3VtDGMfGRzXTcQdrfuPVBMhRIU1EhBWQq3BXEKDgoB3BVPaiXBUvCKGLUlOEkGm1qsDVmcD4y3EZo1afUEmPlC1kl1DQs/FcepMBvJG3XqhfaXEvZkLLC88tN1yNepLySbEabzz6aLl3+TPRjqsL7XMPxtjqDZWn2rpj4hveNuS4KrWGQgHz0UqdQZBJOg5SsefSvSeHcZp1pymCNj9uaNIXlAxWT4THbVdxwDjgLP6zwIDQC5wMmO/IhdOO7flG6QmUmVA4S0gjmDKULqiKSeEyBkk8JIGSTwlCBk6eEznAAk2AueyKcBU47HMosL6hIaImLm5A03uVSzjdEzFQWn5LH9rcSypRa4OBE3bMPyuAIOXlZpgrN6GBx3jjsQHDNYGAxpOUxo7rcSLf3CdFgVrmT5n1uicS0B1iDvLeUxeQI29UJW5jT8/ZcvmqJw2NdTqCpTMG/mDq0dNVq8D9oqtI5c8gkNhxJDZPxXsI+i5+pVtG48/qnw25Jgdxpe1wVYPYMHjm1afvGSW+KNswaTcTsYtK814zjHOrP8RLS4kAzoenPsu39meLMqYZ/umZPdC+dw8UgmXOG5A1iJ7LjOPYltR0hgY7QkPz5t5mTJBPPZXq+oMp9W5EzMHsQfz1U2YxzTLHFhIOhjqfIxCDeZSqgAjfoI1311GtlmD2HAVXPpMc4Fpc0GDqJ0mLTESNjKvhc77CYt9WjUfUcXS+0mYAaPCPKPULoK2Iaz4nNBgm5iy7ahy1VuauNxntTVe8GmchYYc3VvKdJMzodIOu0eGcarnEhrnGHvaObY53veANtVnyiuvcFU8IkidL/AMKp7VoClqStLUkHJeweFLqpc1zjkHiAygEwcskmYN9Ah+J4l9R5zkm8iTMSYtytAjos/wBmcZXoucGZm5viMRppM6xJ9VqYhj31M7zmPXn0C4+UkMS/1NQtDC9xHI3NkK6mAbi/5qiCS6Wt9f3Kj7h2aAbffovNtawNjKoc2DbppfTzVDabarRAktY7NYAEg+ANi5trPNXuLmyS0+E2MSI5yrKWOblvF/stzqyfaYFZgYcMxFyJ/wCsm5noqA8MHMblHOxLTyJixFiBCqbhBVGY2GgFgT16XVnefKN32N4qA+C7wvG5vINh01K6DintEyjUDC0mwJIiBJ+dl5liCaJhpPUH7cwrqONNRpEEu5XM9o9V1ndMen8M4vTrtlhMjVpsRMxPopt4nTNT3YeM/Ltr3XnWAOIY4ljXNkQTcAjsVYMPVDg4+GHAz+arfmj0pJcZhON1Q45oLbkeK9+6vfxGqbCRqfi5mfunnz9jrIQeP4k2m0mR+xiy4qrx+o55a5zmkSImxWZiMaZMmQLd5WevyfSyO1p+1rIuJPSwnzQvEvawOp5QyM3xSZHl/K49tePF+D8KKa5rrP1POy53vpcKrVNyL2O32CLNamaLDJNS4OsNAM5babG/XZY1SsQ7KADE6IzDVvCSRczJ+X52V/iJswrSSdo0EfXb+VWMDTfmgwYsNQI3HOw+aFc4NqGD4XDt23UqtYHw0x3Onr5oBa9INJ8U65SJ5jXu2dCVGgwuIBcGiwk7N5xyA5KyqxwaWjxAXMDSOqoovcTAt8lsajOIFjajacAPDGfD4nMBJu6SBflB05LNraAzcEx23utjA8HluaQZ5RE3iCPJZ1fg1QOAsQbSSIHedlnZpgVrxrbt5qv3s6iZt8INultVdWohrItIJmBMozhWDLnNLZPhJPh0hxFo7bq7ntXecD41Qo4drS55dcwWjNLr3LQATOp1mdVy3EMW59QkvvOmsTKErYogjeJm30WfWxZLiZ/NFNvQ2GVw22a/VRdWO2vSx8lhuqnn81bRrR37p4jqeHe0D6LMgALYsCDa82jzRTvbB8/8bY7nVcp785QZidLDTuptxNhcTz0TeoNyt7V4jMcrGAbb/PMkuWOId+EJK7RvU8WWEyZbtFwCiKWIESTOqxKYzAtmJ32Ea+X7oZuNc0xre/ZcfDR0DnmIDrkmNp7X1Qv+rLBB+KZ2+11CnjobLQBYCSFQ/FgiCLXvfUpOVX/7iXgtiLf5UzggbgxIEC5/P4QDKjWjSSZsfzuiKOIa5tyYvAn591rM+EBYipBIMSJk/t0VlfiU02ifTohsS9rnnWO6odTt2vr8tFvNRbxCrmyxeJErW9mMMCS4luaIGb6/ZYVNhdsev5C08DRMC1rHy3sp1PWLHV1sIf1U+3P5oZ7JmXM8pugm4waaD9JaIH3SNVpcSJkC8WGv8fNef21bA1au5p/a6nhOJHNBAKy8bXOaQmo14IPJdvH0y6yjRa5wOYdgIVGLw7QYhsH6+ayMPiiPEH+W60nVpgnvbdc8svtd09HC02iSBPrH3ChUoU3+KIInS38KGJrwPpzQdXG6DorObQNiqPi8EuJ5axHRO+q4ZZEbRtHLz+60OH02VPiA6FtnD0utX/Zi5s03OI5S2/qtXvPVMrCq4dplziGk6BugPRB162RhgE5v7pt/m62qnCmMs/4jc3FvQwVYOEssNeloT9kTK5ijXgaCIg+atwwbvLTaDYi3O0roW8ApO8RJB3uY8lL/AGWmB/TAeR1j6lX9kXxqWA4gYGYDLzDRz7SQiOIOq5Zphjo/638s/wCXWe6qGguI0+yvp8YDmgtIB3Bsuef1vm+vbJrUa8yRYkAgNGsRoBpC2WYl7WgMbzkAAQTynbX1Vj6xi35ymLId4qwDB35dOX5dW9b6PUZtUVRUzZSSJOg36brKxVTxku36Qbm9vzRdSHHd2U9Rrbms91Imoc8O+Ha8fbZa56ZYDCrqVEuHh/NF04wFMN/4z/6gA6efO3VaGEwth7ugGj02vqAt+Z4uGc53wkXGw7KAJjQrva3Dzq6mwwbQM0HsL/ZZuM4TIA8LJI0aRqYvzFwk7h41x5quSXWO9ixvUM9Bb6JJ+zk8a5t2IvIJv0sr4aASnq8Ee12U5ogHMGEjtHPotbhfAC+02vLssGJIFjIB3VuSakjFoYq/Kd/4Srvn6n5fuujxHsUS6WVA0dRvbl6oHGeyThAFUF2wdb0jtqs+fNXGD72UhWiQtbDeypk+8qNA6BxPpAWiPY6iDbEzZsjK4EGbxaCOifs5+2XLVXeqlQxBHbRdphfZOi0nxB/LN9cqLbwii2f/AOei7eXZSfrCzfy8mOJa+mQLPYdJbBHof3V9HHPZEOLm3gEA/Q/ddxh8HTJDTQwzQd8lM28zdWVOAUc1jQkaEZW+rWSAp5y/xccthuOEzmoAkf8AklxBjzTkYdzSbkhrwcoEzB2gz6c1154Iynlcw0nVJmXZRFiJG4MWVJolpnPRF+bJ12kc9uqz6l9RXmvvp/ynbVsfy69GqYBsZnCkTtaP/loCHbh6QPwtzcw0eExsYW/2z6THEYPCVHmGtP0HqV1OE4M8MALoO8QWoiuIgBoeTeToOoiJV9HEti9NwdPxzqTa7eUg6c7p11qyRn4ngIvNXeACCfosxvs085i57QBPM84Gn5K6b3gAuMzidBYd4JiVTRpNeXS/ILeHkesFTysXHOYHAV2vEM8AN3EgMPmV0FOYyt+KdAb7cheyLbg20rCoban4gOpJBhHV+GPiXPe6drk338Igeaz11qyM6lwtxBJGYTuBPTU6eSapQLQS5pYJIBgGR1ANv4R1HCAiz3Ag6GQf8KvF4QhhFHLnOl4BPVZ1cNhsFaREGSJnXa0WHmq6mGtOUTzALgAeyooU6hBbV8DgPi1B6iHfVAYZ7AS3PUIaZmd78x5qaDz7O5jDnX0ygCCNgbmY5qVPgFLQNaDGp263J9FKhiw86Ot5jzj7qNGhWLnB7m5HbCZ9bQI2V8quRNvCi8/8jQ3mAZPOItoraXCg2PE4xP6bzzkIjD0Mrcos0aCZV4prLXiEdTbAzN8uSAFKmatSaeazYmw9DbmtOvRLhEwN4QDsMGxDXGenLmp5GDKNcAfAB6adEjxAnQDv0VTMAQJc4Bv5oq34IOHhqWO4H3lZ8lwU3GBwjMO+iyKnB21HmcRUfGoLyBJg2gTpyhFDhbWwSZ5zBPyVmHwbGEuEg7ySc1+QMDWVqdVP9SpUKbQGgG3Un5kyUk5rdPmkptUNhC8smpGbe8z9uSFZjqueGBoHK23TRQGIy3kkaX/dU1MO1zm1M2UA7HXoRsu3pywdXqviQPERMXifpfoqaZzuBqsExcjVpHbsqX8aFJ0Zs2s256IrD16NTxWE9x/Cz7n8B4ayDvz/AJTCmyZgaAxP8rOrVA1+QABzuZ1Sq8OuCw+RM2jTonjBqsxJywMo1mx0Hn9kPWoF4k5THM1PTwuA2WficO+Qb8zEcv26KunRMH+oQDEZiIEToJutc8fRcCY8vpnM10dAJFuU3PqtH2d4g5xHizHlGnylVPwEkF1YmDs0A+UP6lG8GptbU8F5sZ59SCfqvRzHOulOIO4Plp6mEBi67TIOcdv5Wke3zJQmIw4OoXSxGLUxLbgGtfcNP1aQiMHSn+58Hnc6cnSrqeFpg2YJ7CfojKR5NAXPwi6pbw4x8QOmrBNuxCpdw4zbILR8DgLaf3o6tXILBHxOIPQZXG/LSPNO9oT9fJrn6vB3zJaHC/wvi8ciNOkoPE40UgQGkOGuYRcxvEHyXUuIQ+OwbajC18QdzIt6hP1xdc7wvitR7/hEaEm4B10003iy0Ge1Qok5mte+IBAiDGkjUKDcDRojwu0BiHgxO0EnouTxed7/AANJExI0XO8TWtdMz2gxFV2aQW/pAHpz+aatxGqKZL8zATbLr8tkJw2oQCHNgCD+m/JG0cXyLLjvY6RyXO3FivC4+uTDCX3tOvUaLWpYF9RkYluczaPD6xIPdCU+KOYRGUi2YdOiLPHWaQY00F1y6qpUcCymZaCO1/nur2MM8vqsyvxUOBFK5RGCfUy+Jw7kTEjnoFmVqWNJreqi94ESddL6oV+KDhGYHYxr2VD6QBDi6ANJIgjzV1rRhxQnSUDTpVPeZi8ZBo2JkdbpVa7KcOIa4GwjnzgId3G2DkJ80TRXEsL75uUuIEjSJgd1LC4JrG5WggTJ1JJ7lD0eKU3Wm/Xt5qVXHCQG3J2H3Ki7PkS6uWj+m1pkwSTss6o14MgS4zYGzTaCZRxaQ28SbWEj5oajUJc7MSNhMAHqApBH/VRZ2YugSWtdExtCSi98GzTH50TIaExFYFpDGS7kf2Q9Gj71oBAphp1ixjYef3Vz6k3i+vz/AD1RWGeCDm1jca913nUcQGI4WA4vDc99Os8z+apsPhnh0tmmHaiJjbstejRIHh+EXvt62U2v2bBntaO3nbsrtUOMLMOIl4GvTp/HJItDQTBGx5fNWf6cN8T6jgHTA0g9olDursLR4nPbp0McwnpUMTWDGguJcCDEgH0hBMrNIkCGknncjzutOjWpP1bcazAAEXg6Igim5ogCBq05d9fDr6KzqRmxlDFvzZQA0W1Y77H7rc4Hw9+bNUII2Fx/9FUYcMaSW68rkeQJK0qnEIJBawHUeEXEC8l2p5fsunP5Il5rTzNBsQme2ViVeLNb8ThBOwv/AOuvotSg+wOo6gj5ESu3PU6Zswv9MpCip5ksy1iGNP5Kp9I9fVXZkxemASpQtvqPqFY2krvefkJxUUGZxikXUHtGsWOvyXG4Oq6mzJmbM6kXPzXoxqAiDuuSx/s241czLt5ElY651ZUMJUabOb81YcG2bG2gvOn3381oUuCvbT8LyHWtYjrJIJ5oHFe/ZALRAJ8MNjXWR35Lh1xWthe5aASP7dZPPSyAex7vhH2kdAj2VDV0LWiJde89gdEqeDEjxHUwdhPKRMfuufw0DwmZpIyZTEzF4j/CrOOffNPryG6OeHgxTYSL+IopuFo1KWasHe8AiLGD07x81nNMc6/Hkm0eiLJquHi0IsbTqR5QQha+ArtdmYzw7ZQOlo/N0Zw/ESS1zYdG9rrV/HEkXYVtIgsc5wJveLHpACh/oqNiSfMX+Vk9TD02ukgZuac4doEwHeYEeSxeGsVOw7QLFNQoNDpAMjrqrKjg6AwCdY5EfKbKZb4ZNz+WWbzfhBLMW7f6QqXYggyYCFFWbA6fVTotzDxNsLz5rOYamHzfMfRJWCr+kW8ikmUCYPMTBFxM20udfQomlQgg7SPydNYRZcY5A6wdb2zEXOv7q1+QMuYOmYtEAiLxp9F6MMRqUI+JwEQLAGZ5wbaqunVpk5SCQOUfVEV6YgZXEm06NmOYM/VUObctIG1/2hT2q9mJGYZKU21kmL8zqFTiaga4lzRBkRJ1vfXqp4fNlcM2XWd7SLBUPpD9WbQC1hz18lmoKw1ZrHNcGFsSQAQRcXMEG6YYpmZ/hAzwddxvAgId1Qgti4l0ztB35afRD1aLHnUxcjeNDzCuRcSxmMDJdoZ5DWQqHcaDw9utrnSDEm/5uk6gLiHEQZJF47HeCj8Bwqk98/8AYEjncn9lvnL6Sm4Jh2tfnLiZ+BoDnNAkjVwkX3ldLCnkgQoEr2czHKkmLk0qJCqHNUKJqJsvZNm7IpyeydJrlIlBEVk5qpApE9EDit0CHrcQpj4nNHpKIBCx8fwHOZa8NMzdgPbRZugHEVQ+sXU7defcQiQ15zSZnTkLbk9tFhVzVpPIJII3g+R80XguMmRJBO1p6bm1ivN1LrpBIwbiSMxjvbQGwHdXUabc1rlu5P12RcuqiGA+QsAdrjcmEHUD2jK1r5MjSRPkL+my5fC/B8ZxFrSAXR2QeOrZgXCCRvF/ULKxfCnOJl8uOw2gieyvwuHdSkm4MAA94W/UTyZNas+bam0d9EcxtWkRma7K4cjGk680fTrhpu1us6SZG99FZicTUNm6bSdL3Am0K+WrK0+GYBlRjXgkE8sp9cxnyAOnrOtweRLZ30gTy/ZZ3D8SWQCIBmeV+nzWrh8UwjU+f1/wo0yKmFOpEEbH7/4Uale1tBZbeKwnvGnWLjTnF/RZeJ4HYltmN9Tba91z8TGYK520TKt2IAMZvz0SV8az4qKXHHZ7Dy1BMjnzW0ziGe0QPkT0tosDD+z9aXOGRoH6nXN9gAZ/lGVcDUZlzQ4wCQ1025SbA7RK7XDG4/C2DQ45iTHiEm2gBuYlRpUnTD4iAQZl19zaAnwVRwaBOTTv5lSGNruMNqA2NgWiRpcH7rmuK3tEjxVG3iCLGLbi6XugDB6R1EwVYa7xLXuBJ0AcDNtoHOB2KpoOBLyQfCWgDvAJjlLrnbL3UsVeXtGkzJ0tAvF/VRxMBpcJ+LTnfWO9lTj3BrddIHnobq3D1A5hkaCSQRrlJOuhIk+SmJSo1mvuOo13A0+ajw2sG1mnMLki+52C56tjHtrZWZgS4aTcQCTfpPonr497nMFJpD5yztMg2jr9AuvPOWM2vTHFVlU4HP7pvvYzwM0aTvHRWkr1uaJKiJUpTSgSi4KWZQKBNPVSzKGRPHX6KCcpZlDMouKomX9EoVQIVgKgCx/Bm1DmEB1je4O191zmM4HUY64aeUC2pjVdNi8QA8N6T5yY6bFBvx//AGINwJ0tp9lw6s3G5GbS4pUp+ElwjQQI+XdGUKz6jSXEtG4AMnsP86psTUb7wy4kC4vqJIAibwIKvwfEqb25SWgOFi46kt6WEXGmy41qQDUw7ZBYIvc7unc8laKQAJJhEPcJcGuu0kSZuQL3Pl6oECXXJA0ueWqx/qYJDARAAg72+qz8RQLBJvvqiKBLTPU+iuxfG2tyj3TXnm4AnyJutyNAzim+FkkZoPPUq/EAAAEOc4CBaN/rCgz2rM5TTbBAAERb8H1XQUOJUWxdjbCAQN+UC3dMVk4T2kIblDXE6Axp67KJ4m9+bMwyPhMgeRWx/QqkgPBPST9bwqMVw5jDMgDnN9Ov0WbqM3NTNyADvZJTfjKcmHDU7O/dJY2mqBRP0iZGvTzRuEwr3N+F7oMmLWuOVwptrFuomJ0aAfXU+qhV4lmIlkjTX7Xi66KCxwLsuXSes6cz1AjurabRTaSwEuIP6SZcNC4RadSUY7EMAAe06aa6mJkQJ2uUhQa0iWHxE5QTzDd5tzjqntMBYfDmMxIDxeA0S3aLeXRUYyqXNAcBexkEBzTA20PUFa3+6BstAaLfpu6D/cY0kH1QrqdOoSDYt5T+aX0TVYWNcHBwL2XdmygSZB0kX0tdLC497LNsBz1NwSCYFrRHVa2I4Y1rZaNZMcr2119dtkJR4a55+EjkT5A6CBaPmuk9s0BhqMAtEAaA3JnKZJM+KZ35HmtHgeDLq4d+n7yts8FaGjtHqERgsGGOMDYfddOeMrFo0lQcU5KiV3ZKUk0pSgRcmJSlJA0J8qjnTe9KgkWJsqQJSkoGy9AkG9E8pFBn8Spuu4C1hyO9/p6LEfRe5gzNm4ObQmP1XvB+nJdU4SE7KILYIkLneNutTpxVeuZkgzeSddt9h07q/huIcHy1odMatDvWY+y6Or7O0XXggxs4/RYGP4O+lMZi0b9I6dlz64XW2/Ev5gGJNwb2+HXaPRY+Jw1QumQAPmTv+dFXw3GgS1zjl0HhmNeQW5TxzXsHuqbYBINgJjnMnbXsuONfLPwuAi7n62ytOnORF/5VVWgHOOXVtkdh6BBJnyi8G2p1O6qrUQBZxiwO5Ov8eisqs33DXSSIcP5WLjcLUzeG4/LLpsJhvC7xZm849PNCUqsnazoM81udJ8sXDCtSdmy2vFwbfgWxiOOEsDTJIFuXUKnjGIIsAOn1XOvxR+avyfDW9887fIfskg21DFwkmDsaVVs+NvxbmbyOYcDtzV9ThrQ1pBcXOmwGsHkRYeoUamPLqjQW08pIknbzWpSwFRr81nU9nCCQLGTcCDcb6rnjUAV2PAAcH1Wg6FsAgbS24VNHEg3Hga1oJYcxIJzQJMA6DadOa1v9wzh39OQHGIMWHnfcoOqxkOcWhmaBuZAPMnv8lBjcSrOL3ODHBkFoIn4i4NEdBE+RRdCn7uzwS6AXNA06ejf/AMhB1eJ5qWXJnlzQ2ARLiORuBmdfkJRdaq0Pc+bEtLjJPia7wsA2GWXE9OS3iBMTxhos0y6AIEbGNepR7cQW2tmzR0LRN565SFkv9zLnsJEC5kiA4FrREaifUT1RFPEZpa1pc4uBE6f2kdgHT6dbXPpHTYOsXNnS8eSuJWbwk1CHZ7XEDkMo+aPJXpnw5nJUU0pStISdRlKUDpSkkoFKZOnQRyqJCsLlEvQQDk4qpnHmExPIILM6YHqqwVayEVZTag+LY5zBAFiDfX/CliuI5Ba5/PzyWHi8W985tLkASBcRc/vyKzaBMZUAsNb7k+qs4XWG7ZE789behVVWoIPSJO3n2V3DeFvqDQNbIJJMDS4Bgrz9NwfWrmSRdtvT8CpbU981uWBmG57hE12MY3KCZNjEZR2jv9EEyoCCWuDXC42Mi3dc1omlw5zGhhIIPJ1rx52THgrhpLSCdRYz19E2D4k/3ozODwJm506gXPZa9UvqBxFyDa5gzoADyEm6zhHK4/glR4OgIn6EjXsufqcIc0DMYv8AT7LsMd71j4jn1+nf5qmsXVAM435aenZdeelZ9HBDKOwSVlZniP2KZb0EcJrggh7fG03vYDRw36hG4HDPqBxpvLAC4QCRIHMb/wAJJLHUIzaorsqFrHnNJadCCRE/ELG4M2QNXHVXSHPJM8hY305JJKoubi41Lg6PCf8Are+8G5Kl7kCTBcQLSQIuDNug66JJKxGw3g1pDZ0i8DNrzkxP5da+C4dlhx1/ISSXbiRiiSFAlOkuiIykkkoGlKUkkDynlJJBE1ANVFzuqZJBAjqVEvhJJBYyrKlKZJBFtZW+9AH5ukks61jC4hiPE4xLQPnNj6z6Kj39tNPS8z10v3CdJcrWsC4oWBzkA2OUb6790TgOKlsNLAYsPvKSS5de1g3h3DS6qQXSJk/+RM+llDEez+V+YkyLAgxBvpznW6SSzbcWtLh3EDTqGHFzbwHAEsI/uFo9NVCtT8bjmLnPMjYNt257dSkkpKQ4pOa2XGOoM6dABHzWZi+FVTLmOGmbU8z0SSTfYb3D92ibTfp2SSSV8h//2Q=="/>
          <p:cNvSpPr>
            <a:spLocks noChangeAspect="1" noChangeArrowheads="1"/>
          </p:cNvSpPr>
          <p:nvPr/>
        </p:nvSpPr>
        <p:spPr bwMode="auto">
          <a:xfrm>
            <a:off x="155575" y="-1820863"/>
            <a:ext cx="571500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hQSEBUUEhQWFRQVGBQYFxgYFxgXFxgVFhQWGhgYGBgXHCYeGBwjGhUXHy8gJCcpLCwsFR4xNTAqNSYrLCkBCQoKDgwOFA8PGiwfHBwpKSksKSwpLCkpKSkpKSwpLCkpKSkpLCwpKSwpKSwpKSkpLCkpKSwpKSwpLCwpKSkpLP/AABEIALcBEwMBIgACEQEDEQH/xAAbAAABBQEBAAAAAAAAAAAAAAAEAAECAwUGB//EADoQAAEDAgQEAwcDAwQDAQEAAAEAAhEDIQQSMUEFUWFxIoGRBhMyobHB8FLR4SNC8RQVM2JykrKiJP/EABgBAQEBAQEAAAAAAAAAAAAAAAABAgME/8QAHxEBAQEBAAICAwEAAAAAAAAAAAERAhIhMVEDE0Fx/9oADAMBAAIRAxEAPwDomNVrWpmtVjQuzJBqkAnAUgFUMkpQlCCKSeEoQMkkkgSSSZNDpJJJoSSSSBJJJkDpJJwECTpWGttvMrlcT7chlbIWAMa9zXmZPhcQSI6AH16Tm3FdUmQuD4xRquy03hxjNblJH1H05oshVEU6eFGpUa0S4gDmSB9UU6ZC1uMUWtzGqzLIEgg3MWt3VtDGMfGRzXTcQdrfuPVBMhRIU1EhBWQq3BXEKDgoB3BVPaiXBUvCKGLUlOEkGm1qsDVmcD4y3EZo1afUEmPlC1kl1DQs/FcepMBvJG3XqhfaXEvZkLLC88tN1yNepLySbEabzz6aLl3+TPRjqsL7XMPxtjqDZWn2rpj4hveNuS4KrWGQgHz0UqdQZBJOg5SsefSvSeHcZp1pymCNj9uaNIXlAxWT4THbVdxwDjgLP6zwIDQC5wMmO/IhdOO7flG6QmUmVA4S0gjmDKULqiKSeEyBkk8JIGSTwlCBk6eEznAAk2AueyKcBU47HMosL6hIaImLm5A03uVSzjdEzFQWn5LH9rcSypRa4OBE3bMPyuAIOXlZpgrN6GBx3jjsQHDNYGAxpOUxo7rcSLf3CdFgVrmT5n1uicS0B1iDvLeUxeQI29UJW5jT8/ZcvmqJw2NdTqCpTMG/mDq0dNVq8D9oqtI5c8gkNhxJDZPxXsI+i5+pVtG48/qnw25Jgdxpe1wVYPYMHjm1afvGSW+KNswaTcTsYtK814zjHOrP8RLS4kAzoenPsu39meLMqYZ/umZPdC+dw8UgmXOG5A1iJ7LjOPYltR0hgY7QkPz5t5mTJBPPZXq+oMp9W5EzMHsQfz1U2YxzTLHFhIOhjqfIxCDeZSqgAjfoI1311GtlmD2HAVXPpMc4Fpc0GDqJ0mLTESNjKvhc77CYt9WjUfUcXS+0mYAaPCPKPULoK2Iaz4nNBgm5iy7ahy1VuauNxntTVe8GmchYYc3VvKdJMzodIOu0eGcarnEhrnGHvaObY53veANtVnyiuvcFU8IkidL/AMKp7VoClqStLUkHJeweFLqpc1zjkHiAygEwcskmYN9Ah+J4l9R5zkm8iTMSYtytAjos/wBmcZXoucGZm5viMRppM6xJ9VqYhj31M7zmPXn0C4+UkMS/1NQtDC9xHI3NkK6mAbi/5qiCS6Wt9f3Kj7h2aAbffovNtawNjKoc2DbppfTzVDabarRAktY7NYAEg+ANi5trPNXuLmyS0+E2MSI5yrKWOblvF/stzqyfaYFZgYcMxFyJ/wCsm5noqA8MHMblHOxLTyJixFiBCqbhBVGY2GgFgT16XVnefKN32N4qA+C7wvG5vINh01K6DintEyjUDC0mwJIiBJ+dl5liCaJhpPUH7cwrqONNRpEEu5XM9o9V1ndMen8M4vTrtlhMjVpsRMxPopt4nTNT3YeM/Ltr3XnWAOIY4ljXNkQTcAjsVYMPVDg4+GHAz+arfmj0pJcZhON1Q45oLbkeK9+6vfxGqbCRqfi5mfunnz9jrIQeP4k2m0mR+xiy4qrx+o55a5zmkSImxWZiMaZMmQLd5WevyfSyO1p+1rIuJPSwnzQvEvawOp5QyM3xSZHl/K49tePF+D8KKa5rrP1POy53vpcKrVNyL2O32CLNamaLDJNS4OsNAM5babG/XZY1SsQ7KADE6IzDVvCSRczJ+X52V/iJswrSSdo0EfXb+VWMDTfmgwYsNQI3HOw+aFc4NqGD4XDt23UqtYHw0x3Onr5oBa9INJ8U65SJ5jXu2dCVGgwuIBcGiwk7N5xyA5KyqxwaWjxAXMDSOqoovcTAt8lsajOIFjajacAPDGfD4nMBJu6SBflB05LNraAzcEx23utjA8HluaQZ5RE3iCPJZ1fg1QOAsQbSSIHedlnZpgVrxrbt5qv3s6iZt8INultVdWohrItIJmBMozhWDLnNLZPhJPh0hxFo7bq7ntXecD41Qo4drS55dcwWjNLr3LQATOp1mdVy3EMW59QkvvOmsTKErYogjeJm30WfWxZLiZ/NFNvQ2GVw22a/VRdWO2vSx8lhuqnn81bRrR37p4jqeHe0D6LMgALYsCDa82jzRTvbB8/8bY7nVcp785QZidLDTuptxNhcTz0TeoNyt7V4jMcrGAbb/PMkuWOId+EJK7RvU8WWEyZbtFwCiKWIESTOqxKYzAtmJ32Ea+X7oZuNc0xre/ZcfDR0DnmIDrkmNp7X1Qv+rLBB+KZ2+11CnjobLQBYCSFQ/FgiCLXvfUpOVX/7iXgtiLf5UzggbgxIEC5/P4QDKjWjSSZsfzuiKOIa5tyYvAn591rM+EBYipBIMSJk/t0VlfiU02ifTohsS9rnnWO6odTt2vr8tFvNRbxCrmyxeJErW9mMMCS4luaIGb6/ZYVNhdsev5C08DRMC1rHy3sp1PWLHV1sIf1U+3P5oZ7JmXM8pugm4waaD9JaIH3SNVpcSJkC8WGv8fNef21bA1au5p/a6nhOJHNBAKy8bXOaQmo14IPJdvH0y6yjRa5wOYdgIVGLw7QYhsH6+ayMPiiPEH+W60nVpgnvbdc8svtd09HC02iSBPrH3ChUoU3+KIInS38KGJrwPpzQdXG6DorObQNiqPi8EuJ5axHRO+q4ZZEbRtHLz+60OH02VPiA6FtnD0utX/Zi5s03OI5S2/qtXvPVMrCq4dplziGk6BugPRB162RhgE5v7pt/m62qnCmMs/4jc3FvQwVYOEssNeloT9kTK5ijXgaCIg+atwwbvLTaDYi3O0roW8ApO8RJB3uY8lL/AGWmB/TAeR1j6lX9kXxqWA4gYGYDLzDRz7SQiOIOq5Zphjo/638s/wCXWe6qGguI0+yvp8YDmgtIB3Bsuef1vm+vbJrUa8yRYkAgNGsRoBpC2WYl7WgMbzkAAQTynbX1Vj6xi35ymLId4qwDB35dOX5dW9b6PUZtUVRUzZSSJOg36brKxVTxku36Qbm9vzRdSHHd2U9Rrbms91Imoc8O+Ha8fbZa56ZYDCrqVEuHh/NF04wFMN/4z/6gA6efO3VaGEwth7ugGj02vqAt+Z4uGc53wkXGw7KAJjQrva3Dzq6mwwbQM0HsL/ZZuM4TIA8LJI0aRqYvzFwk7h41x5quSXWO9ixvUM9Bb6JJ+zk8a5t2IvIJv0sr4aASnq8Ee12U5ogHMGEjtHPotbhfAC+02vLssGJIFjIB3VuSakjFoYq/Kd/4Srvn6n5fuujxHsUS6WVA0dRvbl6oHGeyThAFUF2wdb0jtqs+fNXGD72UhWiQtbDeypk+8qNA6BxPpAWiPY6iDbEzZsjK4EGbxaCOifs5+2XLVXeqlQxBHbRdphfZOi0nxB/LN9cqLbwii2f/AOei7eXZSfrCzfy8mOJa+mQLPYdJbBHof3V9HHPZEOLm3gEA/Q/ddxh8HTJDTQwzQd8lM28zdWVOAUc1jQkaEZW+rWSAp5y/xccthuOEzmoAkf8AklxBjzTkYdzSbkhrwcoEzB2gz6c1154Iynlcw0nVJmXZRFiJG4MWVJolpnPRF+bJ12kc9uqz6l9RXmvvp/ynbVsfy69GqYBsZnCkTtaP/loCHbh6QPwtzcw0eExsYW/2z6THEYPCVHmGtP0HqV1OE4M8MALoO8QWoiuIgBoeTeToOoiJV9HEti9NwdPxzqTa7eUg6c7p11qyRn4ngIvNXeACCfosxvs085i57QBPM84Gn5K6b3gAuMzidBYd4JiVTRpNeXS/ILeHkesFTysXHOYHAV2vEM8AN3EgMPmV0FOYyt+KdAb7cheyLbg20rCoban4gOpJBhHV+GPiXPe6drk338Igeaz11qyM6lwtxBJGYTuBPTU6eSapQLQS5pYJIBgGR1ANv4R1HCAiz3Ag6GQf8KvF4QhhFHLnOl4BPVZ1cNhsFaREGSJnXa0WHmq6mGtOUTzALgAeyooU6hBbV8DgPi1B6iHfVAYZ7AS3PUIaZmd78x5qaDz7O5jDnX0ygCCNgbmY5qVPgFLQNaDGp263J9FKhiw86Ot5jzj7qNGhWLnB7m5HbCZ9bQI2V8quRNvCi8/8jQ3mAZPOItoraXCg2PE4xP6bzzkIjD0Mrcos0aCZV4prLXiEdTbAzN8uSAFKmatSaeazYmw9DbmtOvRLhEwN4QDsMGxDXGenLmp5GDKNcAfAB6adEjxAnQDv0VTMAQJc4Bv5oq34IOHhqWO4H3lZ8lwU3GBwjMO+iyKnB21HmcRUfGoLyBJg2gTpyhFDhbWwSZ5zBPyVmHwbGEuEg7ySc1+QMDWVqdVP9SpUKbQGgG3Un5kyUk5rdPmkptUNhC8smpGbe8z9uSFZjqueGBoHK23TRQGIy3kkaX/dU1MO1zm1M2UA7HXoRsu3pywdXqviQPERMXifpfoqaZzuBqsExcjVpHbsqX8aFJ0Zs2s256IrD16NTxWE9x/Cz7n8B4ayDvz/AJTCmyZgaAxP8rOrVA1+QABzuZ1Sq8OuCw+RM2jTonjBqsxJywMo1mx0Hn9kPWoF4k5THM1PTwuA2WficO+Qb8zEcv26KunRMH+oQDEZiIEToJutc8fRcCY8vpnM10dAJFuU3PqtH2d4g5xHizHlGnylVPwEkF1YmDs0A+UP6lG8GptbU8F5sZ59SCfqvRzHOulOIO4Plp6mEBi67TIOcdv5Wke3zJQmIw4OoXSxGLUxLbgGtfcNP1aQiMHSn+58Hnc6cnSrqeFpg2YJ7CfojKR5NAXPwi6pbw4x8QOmrBNuxCpdw4zbILR8DgLaf3o6tXILBHxOIPQZXG/LSPNO9oT9fJrn6vB3zJaHC/wvi8ciNOkoPE40UgQGkOGuYRcxvEHyXUuIQ+OwbajC18QdzIt6hP1xdc7wvitR7/hEaEm4B10003iy0Ge1Qok5mte+IBAiDGkjUKDcDRojwu0BiHgxO0EnouTxed7/AANJExI0XO8TWtdMz2gxFV2aQW/pAHpz+aatxGqKZL8zATbLr8tkJw2oQCHNgCD+m/JG0cXyLLjvY6RyXO3FivC4+uTDCX3tOvUaLWpYF9RkYluczaPD6xIPdCU+KOYRGUi2YdOiLPHWaQY00F1y6qpUcCymZaCO1/nur2MM8vqsyvxUOBFK5RGCfUy+Jw7kTEjnoFmVqWNJreqi94ESddL6oV+KDhGYHYxr2VD6QBDi6ANJIgjzV1rRhxQnSUDTpVPeZi8ZBo2JkdbpVa7KcOIa4GwjnzgId3G2DkJ80TRXEsL75uUuIEjSJgd1LC4JrG5WggTJ1JJ7lD0eKU3Wm/Xt5qVXHCQG3J2H3Ki7PkS6uWj+m1pkwSTss6o14MgS4zYGzTaCZRxaQ28SbWEj5oajUJc7MSNhMAHqApBH/VRZ2YugSWtdExtCSi98GzTH50TIaExFYFpDGS7kf2Q9Gj71oBAphp1ixjYef3Vz6k3i+vz/AD1RWGeCDm1jca913nUcQGI4WA4vDc99Os8z+apsPhnh0tmmHaiJjbstejRIHh+EXvt62U2v2bBntaO3nbsrtUOMLMOIl4GvTp/HJItDQTBGx5fNWf6cN8T6jgHTA0g9olDursLR4nPbp0McwnpUMTWDGguJcCDEgH0hBMrNIkCGknncjzutOjWpP1bcazAAEXg6Igim5ogCBq05d9fDr6KzqRmxlDFvzZQA0W1Y77H7rc4Hw9+bNUII2Fx/9FUYcMaSW68rkeQJK0qnEIJBawHUeEXEC8l2p5fsunP5Il5rTzNBsQme2ViVeLNb8ThBOwv/AOuvotSg+wOo6gj5ESu3PU6Zswv9MpCip5ksy1iGNP5Kp9I9fVXZkxemASpQtvqPqFY2krvefkJxUUGZxikXUHtGsWOvyXG4Oq6mzJmbM6kXPzXoxqAiDuuSx/s241czLt5ElY651ZUMJUabOb81YcG2bG2gvOn3381oUuCvbT8LyHWtYjrJIJ5oHFe/ZALRAJ8MNjXWR35Lh1xWthe5aASP7dZPPSyAex7vhH2kdAj2VDV0LWiJde89gdEqeDEjxHUwdhPKRMfuufw0DwmZpIyZTEzF4j/CrOOffNPryG6OeHgxTYSL+IopuFo1KWasHe8AiLGD07x81nNMc6/Hkm0eiLJquHi0IsbTqR5QQha+ArtdmYzw7ZQOlo/N0Zw/ESS1zYdG9rrV/HEkXYVtIgsc5wJveLHpACh/oqNiSfMX+Vk9TD02ukgZuac4doEwHeYEeSxeGsVOw7QLFNQoNDpAMjrqrKjg6AwCdY5EfKbKZb4ZNz+WWbzfhBLMW7f6QqXYggyYCFFWbA6fVTotzDxNsLz5rOYamHzfMfRJWCr+kW8ikmUCYPMTBFxM20udfQomlQgg7SPydNYRZcY5A6wdb2zEXOv7q1+QMuYOmYtEAiLxp9F6MMRqUI+JwEQLAGZ5wbaqunVpk5SCQOUfVEV6YgZXEm06NmOYM/VUObctIG1/2hT2q9mJGYZKU21kmL8zqFTiaga4lzRBkRJ1vfXqp4fNlcM2XWd7SLBUPpD9WbQC1hz18lmoKw1ZrHNcGFsSQAQRcXMEG6YYpmZ/hAzwddxvAgId1Qgti4l0ztB35afRD1aLHnUxcjeNDzCuRcSxmMDJdoZ5DWQqHcaDw9utrnSDEm/5uk6gLiHEQZJF47HeCj8Bwqk98/8AYEjncn9lvnL6Sm4Jh2tfnLiZ+BoDnNAkjVwkX3ldLCnkgQoEr2czHKkmLk0qJCqHNUKJqJsvZNm7IpyeydJrlIlBEVk5qpApE9EDit0CHrcQpj4nNHpKIBCx8fwHOZa8NMzdgPbRZugHEVQ+sXU7defcQiQ15zSZnTkLbk9tFhVzVpPIJII3g+R80XguMmRJBO1p6bm1ivN1LrpBIwbiSMxjvbQGwHdXUabc1rlu5P12RcuqiGA+QsAdrjcmEHUD2jK1r5MjSRPkL+my5fC/B8ZxFrSAXR2QeOrZgXCCRvF/ULKxfCnOJl8uOw2gieyvwuHdSkm4MAA94W/UTyZNas+bam0d9EcxtWkRma7K4cjGk680fTrhpu1us6SZG99FZicTUNm6bSdL3Am0K+WrK0+GYBlRjXgkE8sp9cxnyAOnrOtweRLZ30gTy/ZZ3D8SWQCIBmeV+nzWrh8UwjU+f1/wo0yKmFOpEEbH7/4Uale1tBZbeKwnvGnWLjTnF/RZeJ4HYltmN9Tba91z8TGYK520TKt2IAMZvz0SV8az4qKXHHZ7Dy1BMjnzW0ziGe0QPkT0tosDD+z9aXOGRoH6nXN9gAZ/lGVcDUZlzQ4wCQ1025SbA7RK7XDG4/C2DQ45iTHiEm2gBuYlRpUnTD4iAQZl19zaAnwVRwaBOTTv5lSGNruMNqA2NgWiRpcH7rmuK3tEjxVG3iCLGLbi6XugDB6R1EwVYa7xLXuBJ0AcDNtoHOB2KpoOBLyQfCWgDvAJjlLrnbL3UsVeXtGkzJ0tAvF/VRxMBpcJ+LTnfWO9lTj3BrddIHnobq3D1A5hkaCSQRrlJOuhIk+SmJSo1mvuOo13A0+ajw2sG1mnMLki+52C56tjHtrZWZgS4aTcQCTfpPonr497nMFJpD5yztMg2jr9AuvPOWM2vTHFVlU4HP7pvvYzwM0aTvHRWkr1uaJKiJUpTSgSi4KWZQKBNPVSzKGRPHX6KCcpZlDMouKomX9EoVQIVgKgCx/Bm1DmEB1je4O191zmM4HUY64aeUC2pjVdNi8QA8N6T5yY6bFBvx//AGINwJ0tp9lw6s3G5GbS4pUp+ElwjQQI+XdGUKz6jSXEtG4AMnsP86psTUb7wy4kC4vqJIAibwIKvwfEqb25SWgOFi46kt6WEXGmy41qQDUw7ZBYIvc7unc8laKQAJJhEPcJcGuu0kSZuQL3Pl6oECXXJA0ueWqx/qYJDARAAg72+qz8RQLBJvvqiKBLTPU+iuxfG2tyj3TXnm4AnyJutyNAzim+FkkZoPPUq/EAAAEOc4CBaN/rCgz2rM5TTbBAAERb8H1XQUOJUWxdjbCAQN+UC3dMVk4T2kIblDXE6Axp67KJ4m9+bMwyPhMgeRWx/QqkgPBPST9bwqMVw5jDMgDnN9Ov0WbqM3NTNyADvZJTfjKcmHDU7O/dJY2mqBRP0iZGvTzRuEwr3N+F7oMmLWuOVwptrFuomJ0aAfXU+qhV4lmIlkjTX7Xi66KCxwLsuXSes6cz1AjurabRTaSwEuIP6SZcNC4RadSUY7EMAAe06aa6mJkQJ2uUhQa0iWHxE5QTzDd5tzjqntMBYfDmMxIDxeA0S3aLeXRUYyqXNAcBexkEBzTA20PUFa3+6BstAaLfpu6D/cY0kH1QrqdOoSDYt5T+aX0TVYWNcHBwL2XdmygSZB0kX0tdLC497LNsBz1NwSCYFrRHVa2I4Y1rZaNZMcr2119dtkJR4a55+EjkT5A6CBaPmuk9s0BhqMAtEAaA3JnKZJM+KZ35HmtHgeDLq4d+n7yts8FaGjtHqERgsGGOMDYfddOeMrFo0lQcU5KiV3ZKUk0pSgRcmJSlJA0J8qjnTe9KgkWJsqQJSkoGy9AkG9E8pFBn8Spuu4C1hyO9/p6LEfRe5gzNm4ObQmP1XvB+nJdU4SE7KILYIkLneNutTpxVeuZkgzeSddt9h07q/huIcHy1odMatDvWY+y6Or7O0XXggxs4/RYGP4O+lMZi0b9I6dlz64XW2/Ev5gGJNwb2+HXaPRY+Jw1QumQAPmTv+dFXw3GgS1zjl0HhmNeQW5TxzXsHuqbYBINgJjnMnbXsuONfLPwuAi7n62ytOnORF/5VVWgHOOXVtkdh6BBJnyi8G2p1O6qrUQBZxiwO5Ov8eisqs33DXSSIcP5WLjcLUzeG4/LLpsJhvC7xZm849PNCUqsnazoM81udJ8sXDCtSdmy2vFwbfgWxiOOEsDTJIFuXUKnjGIIsAOn1XOvxR+avyfDW9887fIfskg21DFwkmDsaVVs+NvxbmbyOYcDtzV9ThrQ1pBcXOmwGsHkRYeoUamPLqjQW08pIknbzWpSwFRr81nU9nCCQLGTcCDcb6rnjUAV2PAAcH1Wg6FsAgbS24VNHEg3Hga1oJYcxIJzQJMA6DadOa1v9wzh39OQHGIMWHnfcoOqxkOcWhmaBuZAPMnv8lBjcSrOL3ODHBkFoIn4i4NEdBE+RRdCn7uzwS6AXNA06ejf/AMhB1eJ5qWXJnlzQ2ARLiORuBmdfkJRdaq0Pc+bEtLjJPia7wsA2GWXE9OS3iBMTxhos0y6AIEbGNepR7cQW2tmzR0LRN565SFkv9zLnsJEC5kiA4FrREaifUT1RFPEZpa1pc4uBE6f2kdgHT6dbXPpHTYOsXNnS8eSuJWbwk1CHZ7XEDkMo+aPJXpnw5nJUU0pStISdRlKUDpSkkoFKZOnQRyqJCsLlEvQQDk4qpnHmExPIILM6YHqqwVayEVZTag+LY5zBAFiDfX/CliuI5Ba5/PzyWHi8W985tLkASBcRc/vyKzaBMZUAsNb7k+qs4XWG7ZE789behVVWoIPSJO3n2V3DeFvqDQNbIJJMDS4Bgrz9NwfWrmSRdtvT8CpbU981uWBmG57hE12MY3KCZNjEZR2jv9EEyoCCWuDXC42Mi3dc1omlw5zGhhIIPJ1rx52THgrhpLSCdRYz19E2D4k/3ozODwJm506gXPZa9UvqBxFyDa5gzoADyEm6zhHK4/glR4OgIn6EjXsufqcIc0DMYv8AT7LsMd71j4jn1+nf5qmsXVAM435aenZdeelZ9HBDKOwSVlZniP2KZb0EcJrggh7fG03vYDRw36hG4HDPqBxpvLAC4QCRIHMb/wAJJLHUIzaorsqFrHnNJadCCRE/ELG4M2QNXHVXSHPJM8hY305JJKoubi41Lg6PCf8Are+8G5Kl7kCTBcQLSQIuDNug66JJKxGw3g1pDZ0i8DNrzkxP5da+C4dlhx1/ISSXbiRiiSFAlOkuiIykkkoGlKUkkDynlJJBE1ANVFzuqZJBAjqVEvhJJBYyrKlKZJBFtZW+9AH5ukks61jC4hiPE4xLQPnNj6z6Kj39tNPS8z10v3CdJcrWsC4oWBzkA2OUb6790TgOKlsNLAYsPvKSS5de1g3h3DS6qQXSJk/+RM+llDEez+V+YkyLAgxBvpznW6SSzbcWtLh3EDTqGHFzbwHAEsI/uFo9NVCtT8bjmLnPMjYNt257dSkkpKQ4pOa2XGOoM6dABHzWZi+FVTLmOGmbU8z0SSTfYb3D92ibTfp2SSSV8h//2Q=="/>
          <p:cNvSpPr>
            <a:spLocks noChangeAspect="1" noChangeArrowheads="1"/>
          </p:cNvSpPr>
          <p:nvPr/>
        </p:nvSpPr>
        <p:spPr bwMode="auto">
          <a:xfrm>
            <a:off x="307975" y="-1668463"/>
            <a:ext cx="571500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jpeg;base64,/9j/4AAQSkZJRgABAQAAAQABAAD/2wCEAAkGBhQSEBUUEhQWFRQVGBQYFxgYFxgXFxgVFhQWGhgYGBgXHCYeGBwjGhUXHy8gJCcpLCwsFR4xNTAqNSYrLCkBCQoKDgwOFA8PGiwfHBwpKSksKSwpLCkpKSkpKSwpLCkpKSkpLCwpKSwpKSwpKSkpLCkpKSwpKSwpLCwpKSkpLP/AABEIALcBEwMBIgACEQEDEQH/xAAbAAABBQEBAAAAAAAAAAAAAAAEAAECAwUGB//EADoQAAEDAgQEAwcDAwQDAQEAAAEAAhEDIQQSMUEFUWFxIoGRBhMyobHB8FLR4SNC8RQVM2JykrKiJP/EABgBAQEBAQEAAAAAAAAAAAAAAAABAgME/8QAHxEBAQEBAAICAwEAAAAAAAAAAAERAhIhMVEDE0Fx/9oADAMBAAIRAxEAPwDomNVrWpmtVjQuzJBqkAnAUgFUMkpQlCCKSeEoQMkkkgSSSZNDpJJJoSSSSBJJJkDpJJwECTpWGttvMrlcT7chlbIWAMa9zXmZPhcQSI6AH16Tm3FdUmQuD4xRquy03hxjNblJH1H05oshVEU6eFGpUa0S4gDmSB9UU6ZC1uMUWtzGqzLIEgg3MWt3VtDGMfGRzXTcQdrfuPVBMhRIU1EhBWQq3BXEKDgoB3BVPaiXBUvCKGLUlOEkGm1qsDVmcD4y3EZo1afUEmPlC1kl1DQs/FcepMBvJG3XqhfaXEvZkLLC88tN1yNepLySbEabzz6aLl3+TPRjqsL7XMPxtjqDZWn2rpj4hveNuS4KrWGQgHz0UqdQZBJOg5SsefSvSeHcZp1pymCNj9uaNIXlAxWT4THbVdxwDjgLP6zwIDQC5wMmO/IhdOO7flG6QmUmVA4S0gjmDKULqiKSeEyBkk8JIGSTwlCBk6eEznAAk2AueyKcBU47HMosL6hIaImLm5A03uVSzjdEzFQWn5LH9rcSypRa4OBE3bMPyuAIOXlZpgrN6GBx3jjsQHDNYGAxpOUxo7rcSLf3CdFgVrmT5n1uicS0B1iDvLeUxeQI29UJW5jT8/ZcvmqJw2NdTqCpTMG/mDq0dNVq8D9oqtI5c8gkNhxJDZPxXsI+i5+pVtG48/qnw25Jgdxpe1wVYPYMHjm1afvGSW+KNswaTcTsYtK814zjHOrP8RLS4kAzoenPsu39meLMqYZ/umZPdC+dw8UgmXOG5A1iJ7LjOPYltR0hgY7QkPz5t5mTJBPPZXq+oMp9W5EzMHsQfz1U2YxzTLHFhIOhjqfIxCDeZSqgAjfoI1311GtlmD2HAVXPpMc4Fpc0GDqJ0mLTESNjKvhc77CYt9WjUfUcXS+0mYAaPCPKPULoK2Iaz4nNBgm5iy7ahy1VuauNxntTVe8GmchYYc3VvKdJMzodIOu0eGcarnEhrnGHvaObY53veANtVnyiuvcFU8IkidL/AMKp7VoClqStLUkHJeweFLqpc1zjkHiAygEwcskmYN9Ah+J4l9R5zkm8iTMSYtytAjos/wBmcZXoucGZm5viMRppM6xJ9VqYhj31M7zmPXn0C4+UkMS/1NQtDC9xHI3NkK6mAbi/5qiCS6Wt9f3Kj7h2aAbffovNtawNjKoc2DbppfTzVDabarRAktY7NYAEg+ANi5trPNXuLmyS0+E2MSI5yrKWOblvF/stzqyfaYFZgYcMxFyJ/wCsm5noqA8MHMblHOxLTyJixFiBCqbhBVGY2GgFgT16XVnefKN32N4qA+C7wvG5vINh01K6DintEyjUDC0mwJIiBJ+dl5liCaJhpPUH7cwrqONNRpEEu5XM9o9V1ndMen8M4vTrtlhMjVpsRMxPopt4nTNT3YeM/Ltr3XnWAOIY4ljXNkQTcAjsVYMPVDg4+GHAz+arfmj0pJcZhON1Q45oLbkeK9+6vfxGqbCRqfi5mfunnz9jrIQeP4k2m0mR+xiy4qrx+o55a5zmkSImxWZiMaZMmQLd5WevyfSyO1p+1rIuJPSwnzQvEvawOp5QyM3xSZHl/K49tePF+D8KKa5rrP1POy53vpcKrVNyL2O32CLNamaLDJNS4OsNAM5babG/XZY1SsQ7KADE6IzDVvCSRczJ+X52V/iJswrSSdo0EfXb+VWMDTfmgwYsNQI3HOw+aFc4NqGD4XDt23UqtYHw0x3Onr5oBa9INJ8U65SJ5jXu2dCVGgwuIBcGiwk7N5xyA5KyqxwaWjxAXMDSOqoovcTAt8lsajOIFjajacAPDGfD4nMBJu6SBflB05LNraAzcEx23utjA8HluaQZ5RE3iCPJZ1fg1QOAsQbSSIHedlnZpgVrxrbt5qv3s6iZt8INultVdWohrItIJmBMozhWDLnNLZPhJPh0hxFo7bq7ntXecD41Qo4drS55dcwWjNLr3LQATOp1mdVy3EMW59QkvvOmsTKErYogjeJm30WfWxZLiZ/NFNvQ2GVw22a/VRdWO2vSx8lhuqnn81bRrR37p4jqeHe0D6LMgALYsCDa82jzRTvbB8/8bY7nVcp785QZidLDTuptxNhcTz0TeoNyt7V4jMcrGAbb/PMkuWOId+EJK7RvU8WWEyZbtFwCiKWIESTOqxKYzAtmJ32Ea+X7oZuNc0xre/ZcfDR0DnmIDrkmNp7X1Qv+rLBB+KZ2+11CnjobLQBYCSFQ/FgiCLXvfUpOVX/7iXgtiLf5UzggbgxIEC5/P4QDKjWjSSZsfzuiKOIa5tyYvAn591rM+EBYipBIMSJk/t0VlfiU02ifTohsS9rnnWO6odTt2vr8tFvNRbxCrmyxeJErW9mMMCS4luaIGb6/ZYVNhdsev5C08DRMC1rHy3sp1PWLHV1sIf1U+3P5oZ7JmXM8pugm4waaD9JaIH3SNVpcSJkC8WGv8fNef21bA1au5p/a6nhOJHNBAKy8bXOaQmo14IPJdvH0y6yjRa5wOYdgIVGLw7QYhsH6+ayMPiiPEH+W60nVpgnvbdc8svtd09HC02iSBPrH3ChUoU3+KIInS38KGJrwPpzQdXG6DorObQNiqPi8EuJ5axHRO+q4ZZEbRtHLz+60OH02VPiA6FtnD0utX/Zi5s03OI5S2/qtXvPVMrCq4dplziGk6BugPRB162RhgE5v7pt/m62qnCmMs/4jc3FvQwVYOEssNeloT9kTK5ijXgaCIg+atwwbvLTaDYi3O0roW8ApO8RJB3uY8lL/AGWmB/TAeR1j6lX9kXxqWA4gYGYDLzDRz7SQiOIOq5Zphjo/638s/wCXWe6qGguI0+yvp8YDmgtIB3Bsuef1vm+vbJrUa8yRYkAgNGsRoBpC2WYl7WgMbzkAAQTynbX1Vj6xi35ymLId4qwDB35dOX5dW9b6PUZtUVRUzZSSJOg36brKxVTxku36Qbm9vzRdSHHd2U9Rrbms91Imoc8O+Ha8fbZa56ZYDCrqVEuHh/NF04wFMN/4z/6gA6efO3VaGEwth7ugGj02vqAt+Z4uGc53wkXGw7KAJjQrva3Dzq6mwwbQM0HsL/ZZuM4TIA8LJI0aRqYvzFwk7h41x5quSXWO9ixvUM9Bb6JJ+zk8a5t2IvIJv0sr4aASnq8Ee12U5ogHMGEjtHPotbhfAC+02vLssGJIFjIB3VuSakjFoYq/Kd/4Srvn6n5fuujxHsUS6WVA0dRvbl6oHGeyThAFUF2wdb0jtqs+fNXGD72UhWiQtbDeypk+8qNA6BxPpAWiPY6iDbEzZsjK4EGbxaCOifs5+2XLVXeqlQxBHbRdphfZOi0nxB/LN9cqLbwii2f/AOei7eXZSfrCzfy8mOJa+mQLPYdJbBHof3V9HHPZEOLm3gEA/Q/ddxh8HTJDTQwzQd8lM28zdWVOAUc1jQkaEZW+rWSAp5y/xccthuOEzmoAkf8AklxBjzTkYdzSbkhrwcoEzB2gz6c1154Iynlcw0nVJmXZRFiJG4MWVJolpnPRF+bJ12kc9uqz6l9RXmvvp/ynbVsfy69GqYBsZnCkTtaP/loCHbh6QPwtzcw0eExsYW/2z6THEYPCVHmGtP0HqV1OE4M8MALoO8QWoiuIgBoeTeToOoiJV9HEti9NwdPxzqTa7eUg6c7p11qyRn4ngIvNXeACCfosxvs085i57QBPM84Gn5K6b3gAuMzidBYd4JiVTRpNeXS/ILeHkesFTysXHOYHAV2vEM8AN3EgMPmV0FOYyt+KdAb7cheyLbg20rCoban4gOpJBhHV+GPiXPe6drk338Igeaz11qyM6lwtxBJGYTuBPTU6eSapQLQS5pYJIBgGR1ANv4R1HCAiz3Ag6GQf8KvF4QhhFHLnOl4BPVZ1cNhsFaREGSJnXa0WHmq6mGtOUTzALgAeyooU6hBbV8DgPi1B6iHfVAYZ7AS3PUIaZmd78x5qaDz7O5jDnX0ygCCNgbmY5qVPgFLQNaDGp263J9FKhiw86Ot5jzj7qNGhWLnB7m5HbCZ9bQI2V8quRNvCi8/8jQ3mAZPOItoraXCg2PE4xP6bzzkIjD0Mrcos0aCZV4prLXiEdTbAzN8uSAFKmatSaeazYmw9DbmtOvRLhEwN4QDsMGxDXGenLmp5GDKNcAfAB6adEjxAnQDv0VTMAQJc4Bv5oq34IOHhqWO4H3lZ8lwU3GBwjMO+iyKnB21HmcRUfGoLyBJg2gTpyhFDhbWwSZ5zBPyVmHwbGEuEg7ySc1+QMDWVqdVP9SpUKbQGgG3Un5kyUk5rdPmkptUNhC8smpGbe8z9uSFZjqueGBoHK23TRQGIy3kkaX/dU1MO1zm1M2UA7HXoRsu3pywdXqviQPERMXifpfoqaZzuBqsExcjVpHbsqX8aFJ0Zs2s256IrD16NTxWE9x/Cz7n8B4ayDvz/AJTCmyZgaAxP8rOrVA1+QABzuZ1Sq8OuCw+RM2jTonjBqsxJywMo1mx0Hn9kPWoF4k5THM1PTwuA2WficO+Qb8zEcv26KunRMH+oQDEZiIEToJutc8fRcCY8vpnM10dAJFuU3PqtH2d4g5xHizHlGnylVPwEkF1YmDs0A+UP6lG8GptbU8F5sZ59SCfqvRzHOulOIO4Plp6mEBi67TIOcdv5Wke3zJQmIw4OoXSxGLUxLbgGtfcNP1aQiMHSn+58Hnc6cnSrqeFpg2YJ7CfojKR5NAXPwi6pbw4x8QOmrBNuxCpdw4zbILR8DgLaf3o6tXILBHxOIPQZXG/LSPNO9oT9fJrn6vB3zJaHC/wvi8ciNOkoPE40UgQGkOGuYRcxvEHyXUuIQ+OwbajC18QdzIt6hP1xdc7wvitR7/hEaEm4B10003iy0Ge1Qok5mte+IBAiDGkjUKDcDRojwu0BiHgxO0EnouTxed7/AANJExI0XO8TWtdMz2gxFV2aQW/pAHpz+aatxGqKZL8zATbLr8tkJw2oQCHNgCD+m/JG0cXyLLjvY6RyXO3FivC4+uTDCX3tOvUaLWpYF9RkYluczaPD6xIPdCU+KOYRGUi2YdOiLPHWaQY00F1y6qpUcCymZaCO1/nur2MM8vqsyvxUOBFK5RGCfUy+Jw7kTEjnoFmVqWNJreqi94ESddL6oV+KDhGYHYxr2VD6QBDi6ANJIgjzV1rRhxQnSUDTpVPeZi8ZBo2JkdbpVa7KcOIa4GwjnzgId3G2DkJ80TRXEsL75uUuIEjSJgd1LC4JrG5WggTJ1JJ7lD0eKU3Wm/Xt5qVXHCQG3J2H3Ki7PkS6uWj+m1pkwSTss6o14MgS4zYGzTaCZRxaQ28SbWEj5oajUJc7MSNhMAHqApBH/VRZ2YugSWtdExtCSi98GzTH50TIaExFYFpDGS7kf2Q9Gj71oBAphp1ixjYef3Vz6k3i+vz/AD1RWGeCDm1jca913nUcQGI4WA4vDc99Os8z+apsPhnh0tmmHaiJjbstejRIHh+EXvt62U2v2bBntaO3nbsrtUOMLMOIl4GvTp/HJItDQTBGx5fNWf6cN8T6jgHTA0g9olDursLR4nPbp0McwnpUMTWDGguJcCDEgH0hBMrNIkCGknncjzutOjWpP1bcazAAEXg6Igim5ogCBq05d9fDr6KzqRmxlDFvzZQA0W1Y77H7rc4Hw9+bNUII2Fx/9FUYcMaSW68rkeQJK0qnEIJBawHUeEXEC8l2p5fsunP5Il5rTzNBsQme2ViVeLNb8ThBOwv/AOuvotSg+wOo6gj5ESu3PU6Zswv9MpCip5ksy1iGNP5Kp9I9fVXZkxemASpQtvqPqFY2krvefkJxUUGZxikXUHtGsWOvyXG4Oq6mzJmbM6kXPzXoxqAiDuuSx/s241czLt5ElY651ZUMJUabOb81YcG2bG2gvOn3381oUuCvbT8LyHWtYjrJIJ5oHFe/ZALRAJ8MNjXWR35Lh1xWthe5aASP7dZPPSyAex7vhH2kdAj2VDV0LWiJde89gdEqeDEjxHUwdhPKRMfuufw0DwmZpIyZTEzF4j/CrOOffNPryG6OeHgxTYSL+IopuFo1KWasHe8AiLGD07x81nNMc6/Hkm0eiLJquHi0IsbTqR5QQha+ArtdmYzw7ZQOlo/N0Zw/ESS1zYdG9rrV/HEkXYVtIgsc5wJveLHpACh/oqNiSfMX+Vk9TD02ukgZuac4doEwHeYEeSxeGsVOw7QLFNQoNDpAMjrqrKjg6AwCdY5EfKbKZb4ZNz+WWbzfhBLMW7f6QqXYggyYCFFWbA6fVTotzDxNsLz5rOYamHzfMfRJWCr+kW8ikmUCYPMTBFxM20udfQomlQgg7SPydNYRZcY5A6wdb2zEXOv7q1+QMuYOmYtEAiLxp9F6MMRqUI+JwEQLAGZ5wbaqunVpk5SCQOUfVEV6YgZXEm06NmOYM/VUObctIG1/2hT2q9mJGYZKU21kmL8zqFTiaga4lzRBkRJ1vfXqp4fNlcM2XWd7SLBUPpD9WbQC1hz18lmoKw1ZrHNcGFsSQAQRcXMEG6YYpmZ/hAzwddxvAgId1Qgti4l0ztB35afRD1aLHnUxcjeNDzCuRcSxmMDJdoZ5DWQqHcaDw9utrnSDEm/5uk6gLiHEQZJF47HeCj8Bwqk98/8AYEjncn9lvnL6Sm4Jh2tfnLiZ+BoDnNAkjVwkX3ldLCnkgQoEr2czHKkmLk0qJCqHNUKJqJsvZNm7IpyeydJrlIlBEVk5qpApE9EDit0CHrcQpj4nNHpKIBCx8fwHOZa8NMzdgPbRZugHEVQ+sXU7defcQiQ15zSZnTkLbk9tFhVzVpPIJII3g+R80XguMmRJBO1p6bm1ivN1LrpBIwbiSMxjvbQGwHdXUabc1rlu5P12RcuqiGA+QsAdrjcmEHUD2jK1r5MjSRPkL+my5fC/B8ZxFrSAXR2QeOrZgXCCRvF/ULKxfCnOJl8uOw2gieyvwuHdSkm4MAA94W/UTyZNas+bam0d9EcxtWkRma7K4cjGk680fTrhpu1us6SZG99FZicTUNm6bSdL3Am0K+WrK0+GYBlRjXgkE8sp9cxnyAOnrOtweRLZ30gTy/ZZ3D8SWQCIBmeV+nzWrh8UwjU+f1/wo0yKmFOpEEbH7/4Uale1tBZbeKwnvGnWLjTnF/RZeJ4HYltmN9Tba91z8TGYK520TKt2IAMZvz0SV8az4qKXHHZ7Dy1BMjnzW0ziGe0QPkT0tosDD+z9aXOGRoH6nXN9gAZ/lGVcDUZlzQ4wCQ1025SbA7RK7XDG4/C2DQ45iTHiEm2gBuYlRpUnTD4iAQZl19zaAnwVRwaBOTTv5lSGNruMNqA2NgWiRpcH7rmuK3tEjxVG3iCLGLbi6XugDB6R1EwVYa7xLXuBJ0AcDNtoHOB2KpoOBLyQfCWgDvAJjlLrnbL3UsVeXtGkzJ0tAvF/VRxMBpcJ+LTnfWO9lTj3BrddIHnobq3D1A5hkaCSQRrlJOuhIk+SmJSo1mvuOo13A0+ajw2sG1mnMLki+52C56tjHtrZWZgS4aTcQCTfpPonr497nMFJpD5yztMg2jr9AuvPOWM2vTHFVlU4HP7pvvYzwM0aTvHRWkr1uaJKiJUpTSgSi4KWZQKBNPVSzKGRPHX6KCcpZlDMouKomX9EoVQIVgKgCx/Bm1DmEB1je4O191zmM4HUY64aeUC2pjVdNi8QA8N6T5yY6bFBvx//AGINwJ0tp9lw6s3G5GbS4pUp+ElwjQQI+XdGUKz6jSXEtG4AMnsP86psTUb7wy4kC4vqJIAibwIKvwfEqb25SWgOFi46kt6WEXGmy41qQDUw7ZBYIvc7unc8laKQAJJhEPcJcGuu0kSZuQL3Pl6oECXXJA0ueWqx/qYJDARAAg72+qz8RQLBJvvqiKBLTPU+iuxfG2tyj3TXnm4AnyJutyNAzim+FkkZoPPUq/EAAAEOc4CBaN/rCgz2rM5TTbBAAERb8H1XQUOJUWxdjbCAQN+UC3dMVk4T2kIblDXE6Axp67KJ4m9+bMwyPhMgeRWx/QqkgPBPST9bwqMVw5jDMgDnN9Ov0WbqM3NTNyADvZJTfjKcmHDU7O/dJY2mqBRP0iZGvTzRuEwr3N+F7oMmLWuOVwptrFuomJ0aAfXU+qhV4lmIlkjTX7Xi66KCxwLsuXSes6cz1AjurabRTaSwEuIP6SZcNC4RadSUY7EMAAe06aa6mJkQJ2uUhQa0iWHxE5QTzDd5tzjqntMBYfDmMxIDxeA0S3aLeXRUYyqXNAcBexkEBzTA20PUFa3+6BstAaLfpu6D/cY0kH1QrqdOoSDYt5T+aX0TVYWNcHBwL2XdmygSZB0kX0tdLC497LNsBz1NwSCYFrRHVa2I4Y1rZaNZMcr2119dtkJR4a55+EjkT5A6CBaPmuk9s0BhqMAtEAaA3JnKZJM+KZ35HmtHgeDLq4d+n7yts8FaGjtHqERgsGGOMDYfddOeMrFo0lQcU5KiV3ZKUk0pSgRcmJSlJA0J8qjnTe9KgkWJsqQJSkoGy9AkG9E8pFBn8Spuu4C1hyO9/p6LEfRe5gzNm4ObQmP1XvB+nJdU4SE7KILYIkLneNutTpxVeuZkgzeSddt9h07q/huIcHy1odMatDvWY+y6Or7O0XXggxs4/RYGP4O+lMZi0b9I6dlz64XW2/Ev5gGJNwb2+HXaPRY+Jw1QumQAPmTv+dFXw3GgS1zjl0HhmNeQW5TxzXsHuqbYBINgJjnMnbXsuONfLPwuAi7n62ytOnORF/5VVWgHOOXVtkdh6BBJnyi8G2p1O6qrUQBZxiwO5Ov8eisqs33DXSSIcP5WLjcLUzeG4/LLpsJhvC7xZm849PNCUqsnazoM81udJ8sXDCtSdmy2vFwbfgWxiOOEsDTJIFuXUKnjGIIsAOn1XOvxR+avyfDW9887fIfskg21DFwkmDsaVVs+NvxbmbyOYcDtzV9ThrQ1pBcXOmwGsHkRYeoUamPLqjQW08pIknbzWpSwFRr81nU9nCCQLGTcCDcb6rnjUAV2PAAcH1Wg6FsAgbS24VNHEg3Hga1oJYcxIJzQJMA6DadOa1v9wzh39OQHGIMWHnfcoOqxkOcWhmaBuZAPMnv8lBjcSrOL3ODHBkFoIn4i4NEdBE+RRdCn7uzwS6AXNA06ejf/AMhB1eJ5qWXJnlzQ2ARLiORuBmdfkJRdaq0Pc+bEtLjJPia7wsA2GWXE9OS3iBMTxhos0y6AIEbGNepR7cQW2tmzR0LRN565SFkv9zLnsJEC5kiA4FrREaifUT1RFPEZpa1pc4uBE6f2kdgHT6dbXPpHTYOsXNnS8eSuJWbwk1CHZ7XEDkMo+aPJXpnw5nJUU0pStISdRlKUDpSkkoFKZOnQRyqJCsLlEvQQDk4qpnHmExPIILM6YHqqwVayEVZTag+LY5zBAFiDfX/CliuI5Ba5/PzyWHi8W985tLkASBcRc/vyKzaBMZUAsNb7k+qs4XWG7ZE789behVVWoIPSJO3n2V3DeFvqDQNbIJJMDS4Bgrz9NwfWrmSRdtvT8CpbU981uWBmG57hE12MY3KCZNjEZR2jv9EEyoCCWuDXC42Mi3dc1omlw5zGhhIIPJ1rx52THgrhpLSCdRYz19E2D4k/3ozODwJm506gXPZa9UvqBxFyDa5gzoADyEm6zhHK4/glR4OgIn6EjXsufqcIc0DMYv8AT7LsMd71j4jn1+nf5qmsXVAM435aenZdeelZ9HBDKOwSVlZniP2KZb0EcJrggh7fG03vYDRw36hG4HDPqBxpvLAC4QCRIHMb/wAJJLHUIzaorsqFrHnNJadCCRE/ELG4M2QNXHVXSHPJM8hY305JJKoubi41Lg6PCf8Are+8G5Kl7kCTBcQLSQIuDNug66JJKxGw3g1pDZ0i8DNrzkxP5da+C4dlhx1/ISSXbiRiiSFAlOkuiIykkkoGlKUkkDynlJJBE1ANVFzuqZJBAjqVEvhJJBYyrKlKZJBFtZW+9AH5ukks61jC4hiPE4xLQPnNj6z6Kj39tNPS8z10v3CdJcrWsC4oWBzkA2OUb6790TgOKlsNLAYsPvKSS5de1g3h3DS6qQXSJk/+RM+llDEez+V+YkyLAgxBvpznW6SSzbcWtLh3EDTqGHFzbwHAEsI/uFo9NVCtT8bjmLnPMjYNt257dSkkpKQ4pOa2XGOoM6dABHzWZi+FVTLmOGmbU8z0SSTfYb3D92ibTfp2SSSV8h//2Q=="/>
          <p:cNvSpPr>
            <a:spLocks noChangeAspect="1" noChangeArrowheads="1"/>
          </p:cNvSpPr>
          <p:nvPr/>
        </p:nvSpPr>
        <p:spPr bwMode="auto">
          <a:xfrm>
            <a:off x="460375" y="-1516063"/>
            <a:ext cx="571500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8" name="Picture 8" descr="now known as the Karamenderes River, Çanakkale Province, Turkey." title="photograph of the Scamander Ri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135" y="990600"/>
            <a:ext cx="3895939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0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Akhilleus</a:t>
            </a:r>
            <a:r>
              <a:rPr lang="en-US" dirty="0" smtClean="0"/>
              <a:t> kills </a:t>
            </a:r>
            <a:r>
              <a:rPr lang="en-US" dirty="0" err="1" smtClean="0"/>
              <a:t>Lykaon</a:t>
            </a:r>
            <a:r>
              <a:rPr lang="en-US" dirty="0" smtClean="0"/>
              <a:t> (son of Priam)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257800" cy="3886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At this the young man’s knees failed, and his heart;</a:t>
            </a:r>
          </a:p>
          <a:p>
            <a:pPr marL="0" indent="0">
              <a:buNone/>
            </a:pPr>
            <a:r>
              <a:rPr lang="en-US" dirty="0" smtClean="0"/>
              <a:t>He los his grip upon the spear</a:t>
            </a:r>
          </a:p>
          <a:p>
            <a:pPr marL="0" indent="0">
              <a:buNone/>
            </a:pPr>
            <a:r>
              <a:rPr lang="en-US" dirty="0" smtClean="0"/>
              <a:t>And sank down, opening his arms. </a:t>
            </a:r>
            <a:r>
              <a:rPr lang="en-US" dirty="0" err="1" smtClean="0"/>
              <a:t>Akhilleus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Drew his sword, and thrust between his neck</a:t>
            </a:r>
          </a:p>
          <a:p>
            <a:pPr marL="0" indent="0">
              <a:buNone/>
            </a:pPr>
            <a:r>
              <a:rPr lang="en-US" dirty="0" smtClean="0"/>
              <a:t>And collarbone, so the two-edged blade went in</a:t>
            </a:r>
          </a:p>
          <a:p>
            <a:pPr marL="0" indent="0">
              <a:buNone/>
            </a:pPr>
            <a:r>
              <a:rPr lang="en-US" dirty="0" smtClean="0"/>
              <a:t>Up to the hilt. Now face down on the ground</a:t>
            </a:r>
          </a:p>
          <a:p>
            <a:pPr marL="0" indent="0">
              <a:buNone/>
            </a:pPr>
            <a:r>
              <a:rPr lang="en-US" dirty="0" smtClean="0"/>
              <a:t>He lay stretched out, as dark blood flowed from him,</a:t>
            </a:r>
          </a:p>
          <a:p>
            <a:pPr marL="0" indent="0">
              <a:buNone/>
            </a:pPr>
            <a:r>
              <a:rPr lang="en-US" dirty="0" smtClean="0"/>
              <a:t>Soaking the earth. </a:t>
            </a:r>
            <a:r>
              <a:rPr lang="en-US" dirty="0" err="1" smtClean="0"/>
              <a:t>Akhilleus</a:t>
            </a:r>
            <a:r>
              <a:rPr lang="en-US" dirty="0" smtClean="0"/>
              <a:t> picked him up</a:t>
            </a:r>
          </a:p>
          <a:p>
            <a:pPr marL="0" indent="0">
              <a:buNone/>
            </a:pPr>
            <a:r>
              <a:rPr lang="en-US" dirty="0" smtClean="0"/>
              <a:t>By one foot, wheeled, and slung him in the river</a:t>
            </a:r>
          </a:p>
          <a:p>
            <a:pPr marL="0" indent="0">
              <a:buNone/>
            </a:pPr>
            <a:r>
              <a:rPr lang="en-US" dirty="0" smtClean="0"/>
              <a:t>To be swept off downstream. Then he exulted:</a:t>
            </a:r>
          </a:p>
          <a:p>
            <a:pPr marL="0" indent="0">
              <a:buNone/>
            </a:pPr>
            <a:r>
              <a:rPr lang="en-US" dirty="0" smtClean="0"/>
              <a:t>“Nose down there with the fishes….”</a:t>
            </a:r>
          </a:p>
          <a:p>
            <a:pPr marL="0" indent="0">
              <a:buNone/>
            </a:pPr>
            <a:r>
              <a:rPr lang="en-US" dirty="0" smtClean="0"/>
              <a:t>21. 132-42</a:t>
            </a:r>
            <a:endParaRPr lang="en-US" dirty="0"/>
          </a:p>
        </p:txBody>
      </p:sp>
      <p:pic>
        <p:nvPicPr>
          <p:cNvPr id="1026" name="Picture 2" title="engraving of Lycaon begging for his life from Achil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09600"/>
            <a:ext cx="3035300" cy="4047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68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 with the 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343400" cy="3733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The great spearman </a:t>
            </a:r>
            <a:r>
              <a:rPr lang="en-US" sz="1800" dirty="0" err="1" smtClean="0"/>
              <a:t>Akhilleus</a:t>
            </a:r>
            <a:r>
              <a:rPr lang="en-US" sz="1800" dirty="0" smtClean="0"/>
              <a:t> in a flash</a:t>
            </a:r>
          </a:p>
          <a:p>
            <a:pPr>
              <a:buNone/>
            </a:pPr>
            <a:r>
              <a:rPr lang="en-US" sz="1800" dirty="0" smtClean="0"/>
              <a:t>Leapt into midstream from the arching bank.</a:t>
            </a:r>
          </a:p>
          <a:p>
            <a:pPr>
              <a:buNone/>
            </a:pPr>
            <a:r>
              <a:rPr lang="en-US" sz="1800" dirty="0" smtClean="0"/>
              <a:t>But he, the river, surged upon the man</a:t>
            </a:r>
          </a:p>
          <a:p>
            <a:pPr>
              <a:buNone/>
            </a:pPr>
            <a:r>
              <a:rPr lang="en-US" sz="1800" dirty="0" smtClean="0"/>
              <a:t> with all his currents in a roaring flood,</a:t>
            </a:r>
          </a:p>
          <a:p>
            <a:pPr>
              <a:buNone/>
            </a:pPr>
            <a:r>
              <a:rPr lang="en-US" sz="1800" dirty="0" smtClean="0"/>
              <a:t>And swept up many of the dead, who jostled</a:t>
            </a:r>
          </a:p>
          <a:p>
            <a:pPr>
              <a:buNone/>
            </a:pPr>
            <a:r>
              <a:rPr lang="en-US" sz="1800" dirty="0" smtClean="0"/>
              <a:t>In him, killed by </a:t>
            </a:r>
            <a:r>
              <a:rPr lang="en-US" sz="1800" dirty="0" err="1" smtClean="0"/>
              <a:t>Akhilleus</a:t>
            </a:r>
            <a:r>
              <a:rPr lang="en-US" sz="1800" dirty="0" smtClean="0"/>
              <a:t>. He ejected</a:t>
            </a:r>
          </a:p>
          <a:p>
            <a:pPr>
              <a:buNone/>
            </a:pPr>
            <a:r>
              <a:rPr lang="en-US" sz="1800" dirty="0" smtClean="0"/>
              <a:t>These to landward, bellowing like a bull,</a:t>
            </a:r>
          </a:p>
          <a:p>
            <a:pPr>
              <a:buNone/>
            </a:pPr>
            <a:r>
              <a:rPr lang="en-US" sz="1800" dirty="0" smtClean="0"/>
              <a:t>But living men he kept in his blue streams</a:t>
            </a:r>
          </a:p>
          <a:p>
            <a:pPr>
              <a:buNone/>
            </a:pPr>
            <a:r>
              <a:rPr lang="en-US" sz="1800" dirty="0" smtClean="0"/>
              <a:t>To hide them in deep places, in backwaters.</a:t>
            </a:r>
          </a:p>
          <a:p>
            <a:pPr>
              <a:buNone/>
            </a:pPr>
            <a:r>
              <a:rPr lang="en-US" sz="1800" dirty="0" smtClean="0"/>
              <a:t>21. 273-81</a:t>
            </a:r>
            <a:endParaRPr lang="en-US" sz="1800" dirty="0"/>
          </a:p>
        </p:txBody>
      </p:sp>
      <p:pic>
        <p:nvPicPr>
          <p:cNvPr id="4" name="Picture 3" descr="Auguste Couder, 1819, Louvre Museum, Paris." title="fresco of Achilles doing battle against the Xanthos and Simoeis River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6800" y="1752600"/>
            <a:ext cx="4053437" cy="238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410200"/>
            <a:ext cx="7620000" cy="762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Hephaestus rescues </a:t>
            </a:r>
            <a:r>
              <a:rPr lang="en-US" sz="3200" dirty="0" err="1" smtClean="0"/>
              <a:t>Akhilleus</a:t>
            </a:r>
            <a:r>
              <a:rPr lang="en-US" sz="3200" dirty="0" smtClean="0"/>
              <a:t> from the river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4343400" cy="44196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1800" dirty="0" smtClean="0"/>
              <a:t>Hephaistos</a:t>
            </a:r>
          </a:p>
          <a:p>
            <a:pPr>
              <a:buNone/>
            </a:pPr>
            <a:r>
              <a:rPr lang="en-US" sz="1800" dirty="0" smtClean="0"/>
              <a:t>Brought heaven’s flame to bear: upon the plain</a:t>
            </a:r>
          </a:p>
          <a:p>
            <a:pPr>
              <a:buNone/>
            </a:pPr>
            <a:r>
              <a:rPr lang="en-US" sz="1800" dirty="0" smtClean="0"/>
              <a:t>It broke out first, consuming many dead men</a:t>
            </a:r>
          </a:p>
          <a:p>
            <a:pPr>
              <a:buNone/>
            </a:pPr>
            <a:r>
              <a:rPr lang="en-US" sz="1800" dirty="0" smtClean="0"/>
              <a:t>There from the number whom </a:t>
            </a:r>
            <a:r>
              <a:rPr lang="en-US" sz="1800" dirty="0" err="1" smtClean="0"/>
              <a:t>Akhilleus</a:t>
            </a:r>
            <a:r>
              <a:rPr lang="en-US" sz="1800" dirty="0" smtClean="0"/>
              <a:t> killed,</a:t>
            </a:r>
          </a:p>
          <a:p>
            <a:pPr>
              <a:buNone/>
            </a:pPr>
            <a:r>
              <a:rPr lang="en-US" sz="1800" dirty="0" smtClean="0"/>
              <a:t>While all the plain was burned off and the shining</a:t>
            </a:r>
          </a:p>
          <a:p>
            <a:pPr>
              <a:buNone/>
            </a:pPr>
            <a:r>
              <a:rPr lang="en-US" sz="1800" dirty="0" smtClean="0"/>
              <a:t>Water stopped. As north wind in late summer</a:t>
            </a:r>
          </a:p>
          <a:p>
            <a:pPr>
              <a:buNone/>
            </a:pPr>
            <a:r>
              <a:rPr lang="en-US" sz="1800" dirty="0" smtClean="0"/>
              <a:t>Quickly dries an orchard freshly watered,</a:t>
            </a:r>
          </a:p>
          <a:p>
            <a:pPr>
              <a:buNone/>
            </a:pPr>
            <a:r>
              <a:rPr lang="en-US" sz="1800" dirty="0" smtClean="0"/>
              <a:t>To the pleasure of the gardener, just so</a:t>
            </a:r>
          </a:p>
          <a:p>
            <a:pPr>
              <a:buNone/>
            </a:pPr>
            <a:r>
              <a:rPr lang="en-US" sz="1800" dirty="0" smtClean="0"/>
              <a:t>The whole reach of the plain grew dry, as fire</a:t>
            </a:r>
          </a:p>
          <a:p>
            <a:pPr>
              <a:buNone/>
            </a:pPr>
            <a:r>
              <a:rPr lang="en-US" sz="1800" dirty="0" smtClean="0"/>
              <a:t>Burned the corpses. Then against the river</a:t>
            </a:r>
          </a:p>
          <a:p>
            <a:pPr>
              <a:buNone/>
            </a:pPr>
            <a:r>
              <a:rPr lang="en-US" sz="1800" dirty="0" smtClean="0"/>
              <a:t>Hephaestus turned his bright flame, and the elms</a:t>
            </a:r>
          </a:p>
          <a:p>
            <a:pPr>
              <a:buNone/>
            </a:pPr>
            <a:r>
              <a:rPr lang="en-US" sz="1800" dirty="0" smtClean="0"/>
              <a:t>And tamarisks and willows burned away,</a:t>
            </a:r>
          </a:p>
          <a:p>
            <a:pPr>
              <a:buNone/>
            </a:pPr>
            <a:r>
              <a:rPr lang="en-US" sz="1800" dirty="0" smtClean="0"/>
              <a:t>With all the clover, galingale, and rushes</a:t>
            </a:r>
          </a:p>
          <a:p>
            <a:pPr>
              <a:buNone/>
            </a:pPr>
            <a:r>
              <a:rPr lang="en-US" sz="1800" dirty="0" smtClean="0"/>
              <a:t>Plentiful along the winding streams.</a:t>
            </a:r>
          </a:p>
          <a:p>
            <a:pPr>
              <a:buNone/>
            </a:pPr>
            <a:r>
              <a:rPr lang="en-US" sz="1800" dirty="0" smtClean="0"/>
              <a:t>Then eels and fish, in backwaters, in currents, </a:t>
            </a:r>
          </a:p>
          <a:p>
            <a:pPr>
              <a:buNone/>
            </a:pPr>
            <a:r>
              <a:rPr lang="en-US" sz="1800" dirty="0" smtClean="0"/>
              <a:t>wriggled here and there at the scalding breath</a:t>
            </a:r>
          </a:p>
          <a:p>
            <a:pPr>
              <a:buNone/>
            </a:pPr>
            <a:r>
              <a:rPr lang="en-US" sz="1800" dirty="0" smtClean="0"/>
              <a:t>Of torrid blasts from the great smith, Hephaestus…</a:t>
            </a:r>
          </a:p>
          <a:p>
            <a:pPr>
              <a:buNone/>
            </a:pPr>
            <a:r>
              <a:rPr lang="en-US" sz="1800" dirty="0" smtClean="0"/>
              <a:t>(21.399-415)</a:t>
            </a:r>
          </a:p>
          <a:p>
            <a:pPr>
              <a:buNone/>
            </a:pPr>
            <a:endParaRPr lang="en-US" sz="1800" dirty="0"/>
          </a:p>
        </p:txBody>
      </p:sp>
      <p:pic>
        <p:nvPicPr>
          <p:cNvPr id="2050" name="Picture 2" descr="http://www.uhsperspective.org/2011/10/23/blogging-the-iliad-the-end/" title="illustration of Hephaestus and Scaman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3880891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846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02&quot;&gt;&lt;object type=&quot;3&quot; unique_id=&quot;10025&quot;&gt;&lt;property id=&quot;20148&quot; value=&quot;5&quot;/&gt;&lt;property id=&quot;20300&quot; value=&quot;Slide 23 - &amp;quot;Thetis and Akhilleus&amp;quot;&quot;/&gt;&lt;property id=&quot;20307&quot; value=&quot;275&quot;/&gt;&lt;/object&gt;&lt;object type=&quot;3&quot; unique_id=&quot;10026&quot;&gt;&lt;property id=&quot;20148&quot; value=&quot;5&quot;/&gt;&lt;property id=&quot;20300&quot; value=&quot;Slide 24 - &amp;quot;Priam Mourns for Hektor&amp;quot;&quot;/&gt;&lt;property id=&quot;20307&quot; value=&quot;273&quot;/&gt;&lt;/object&gt;&lt;object type=&quot;3&quot; unique_id=&quot;10027&quot;&gt;&lt;property id=&quot;20148&quot; value=&quot;5&quot;/&gt;&lt;property id=&quot;20300&quot; value=&quot;Slide 25 - &amp;quot;Priam’s Journey&amp;quot;&quot;/&gt;&lt;property id=&quot;20307&quot; value=&quot;276&quot;/&gt;&lt;/object&gt;&lt;object type=&quot;3&quot; unique_id=&quot;10028&quot;&gt;&lt;property id=&quot;20148&quot; value=&quot;5&quot;/&gt;&lt;property id=&quot;20300&quot; value=&quot;Slide 26 - &amp;quot;Priam and Akhilleus Speak&amp;quot;&quot;/&gt;&lt;property id=&quot;20307&quot; value=&quot;277&quot;/&gt;&lt;/object&gt;&lt;object type=&quot;3&quot; unique_id=&quot;10029&quot;&gt;&lt;property id=&quot;20148&quot; value=&quot;5&quot;/&gt;&lt;property id=&quot;20300&quot; value=&quot;Slide 27 - &amp;quot;Achilles’ Wisdom&amp;quot;&quot;/&gt;&lt;property id=&quot;20307&quot; value=&quot;286&quot;/&gt;&lt;/object&gt;&lt;object type=&quot;3&quot; unique_id=&quot;10030&quot;&gt;&lt;property id=&quot;20148&quot; value=&quot;5&quot;/&gt;&lt;property id=&quot;20300&quot; value=&quot;Slide 28 - &amp;quot;The Funeral of Hektor&amp;quot;&quot;/&gt;&lt;property id=&quot;20307&quot; value=&quot;278&quot;/&gt;&lt;/object&gt;&lt;object type=&quot;3&quot; unique_id=&quot;10031&quot;&gt;&lt;property id=&quot;20148&quot; value=&quot;5&quot;/&gt;&lt;property id=&quot;20300&quot; value=&quot;Slide 29 - &amp;quot;The End.&amp;quot;&quot;/&gt;&lt;property id=&quot;20307&quot; value=&quot;287&quot;/&gt;&lt;/object&gt;&lt;object type=&quot;3&quot; unique_id=&quot;10032&quot;&gt;&lt;property id=&quot;20148&quot; value=&quot;5&quot;/&gt;&lt;property id=&quot;20300&quot; value=&quot;Slide 30 - &amp;quot;Or is it?....&amp;quot;&quot;/&gt;&lt;property id=&quot;20307&quot; value=&quot;288&quot;/&gt;&lt;/object&gt;&lt;object type=&quot;3&quot; unique_id=&quot;10615&quot;&gt;&lt;property id=&quot;20148&quot; value=&quot;5&quot;/&gt;&lt;property id=&quot;20300&quot; value=&quot;Slide 31 - &amp;quot;Quiz Question&amp;quot;&quot;/&gt;&lt;property id=&quot;20307&quot; value=&quot;293&quot;/&gt;&lt;/object&gt;&lt;object type=&quot;3&quot; unique_id=&quot;13513&quot;&gt;&lt;property id=&quot;20148&quot; value=&quot;5&quot;/&gt;&lt;property id=&quot;20300&quot; value=&quot;Slide 1 - &amp;quot;CLAS 220 Introduction to Classical Mythology&amp;quot;&quot;/&gt;&lt;property id=&quot;20307&quot; value=&quot;294&quot;/&gt;&lt;/object&gt;&lt;object type=&quot;3&quot; unique_id=&quot;13514&quot;&gt;&lt;property id=&quot;20148&quot; value=&quot;5&quot;/&gt;&lt;property id=&quot;20300&quot; value=&quot;Slide 2 - &amp;quot;Quiz Question&amp;quot;&quot;/&gt;&lt;property id=&quot;20307&quot; value=&quot;295&quot;/&gt;&lt;/object&gt;&lt;object type=&quot;3&quot; unique_id=&quot;13515&quot;&gt;&lt;property id=&quot;20148&quot; value=&quot;5&quot;/&gt;&lt;property id=&quot;20300&quot; value=&quot;Slide 3 - &amp;quot;Quiz Question&amp;quot;&quot;/&gt;&lt;property id=&quot;20307&quot; value=&quot;296&quot;/&gt;&lt;/object&gt;&lt;object type=&quot;3&quot; unique_id=&quot;13516&quot;&gt;&lt;property id=&quot;20148&quot; value=&quot;5&quot;/&gt;&lt;property id=&quot;20300&quot; value=&quot;Slide 4 - &amp;quot;Quiz Question&amp;quot;&quot;/&gt;&lt;property id=&quot;20307&quot; value=&quot;297&quot;/&gt;&lt;/object&gt;&lt;object type=&quot;3&quot; unique_id=&quot;13517&quot;&gt;&lt;property id=&quot;20148&quot; value=&quot;5&quot;/&gt;&lt;property id=&quot;20300&quot; value=&quot;Slide 5 - &amp;quot;Iliad  19-24&amp;quot;&quot;/&gt;&lt;property id=&quot;20307&quot; value=&quot;310&quot;/&gt;&lt;/object&gt;&lt;object type=&quot;3&quot; unique_id=&quot;13518&quot;&gt;&lt;property id=&quot;20148&quot; value=&quot;5&quot;/&gt;&lt;property id=&quot;20300&quot; value=&quot;Slide 6 - &amp;quot;Slaughter at the River (Xanthos to Gods, Scamander to Men)&amp;quot;&quot;/&gt;&lt;property id=&quot;20307&quot; value=&quot;311&quot;/&gt;&lt;/object&gt;&lt;object type=&quot;3&quot; unique_id=&quot;13519&quot;&gt;&lt;property id=&quot;20148&quot; value=&quot;5&quot;/&gt;&lt;property id=&quot;20300&quot; value=&quot;Slide 7 - &amp;quot;Akhilleus kills Lykaon (son of Priam)&amp;quot;&quot;/&gt;&lt;property id=&quot;20307&quot; value=&quot;312&quot;/&gt;&lt;/object&gt;&lt;object type=&quot;3&quot; unique_id=&quot;13520&quot;&gt;&lt;property id=&quot;20148&quot; value=&quot;5&quot;/&gt;&lt;property id=&quot;20300&quot; value=&quot;Slide 8 - &amp;quot;Battle with the River&amp;quot;&quot;/&gt;&lt;property id=&quot;20307&quot; value=&quot;313&quot;/&gt;&lt;/object&gt;&lt;object type=&quot;3&quot; unique_id=&quot;13521&quot;&gt;&lt;property id=&quot;20148&quot; value=&quot;5&quot;/&gt;&lt;property id=&quot;20300&quot; value=&quot;Slide 9 - &amp;quot;Hephaestus rescues Akhilleus from the river&amp;quot;&quot;/&gt;&lt;property id=&quot;20307&quot; value=&quot;314&quot;/&gt;&lt;/object&gt;&lt;object type=&quot;3&quot; unique_id=&quot;13522&quot;&gt;&lt;property id=&quot;20148&quot; value=&quot;5&quot;/&gt;&lt;property id=&quot;20300&quot; value=&quot;Slide 10 - &amp;quot;Apollo Tricks Akhilleus&amp;quot;&quot;/&gt;&lt;property id=&quot;20307&quot; value=&quot;315&quot;/&gt;&lt;/object&gt;&lt;object type=&quot;3&quot; unique_id=&quot;13523&quot;&gt;&lt;property id=&quot;20148&quot; value=&quot;5&quot;/&gt;&lt;property id=&quot;20300&quot; value=&quot;Slide 11 - &amp;quot;Hektor Stays to Fight&amp;quot;&quot;/&gt;&lt;property id=&quot;20307&quot; value=&quot;298&quot;/&gt;&lt;/object&gt;&lt;object type=&quot;3&quot; unique_id=&quot;13524&quot;&gt;&lt;property id=&quot;20148&quot; value=&quot;5&quot;/&gt;&lt;property id=&quot;20300&quot; value=&quot;Slide 12 - &amp;quot;Hektor and Akhilleus Race&amp;quot;&quot;/&gt;&lt;property id=&quot;20307&quot; value=&quot;299&quot;/&gt;&lt;/object&gt;&lt;object type=&quot;3&quot; unique_id=&quot;13525&quot;&gt;&lt;property id=&quot;20148&quot; value=&quot;5&quot;/&gt;&lt;property id=&quot;20300&quot; value=&quot;Slide 13 - &amp;quot;Zeus Laments&amp;quot;&quot;/&gt;&lt;property id=&quot;20307&quot; value=&quot;300&quot;/&gt;&lt;/object&gt;&lt;object type=&quot;3&quot; unique_id=&quot;13526&quot;&gt;&lt;property id=&quot;20148&quot; value=&quot;5&quot;/&gt;&lt;property id=&quot;20300&quot; value=&quot;Slide 14 - &amp;quot;Hector Runs&amp;quot;&quot;/&gt;&lt;property id=&quot;20307&quot; value=&quot;301&quot;/&gt;&lt;/object&gt;&lt;object type=&quot;3&quot; unique_id=&quot;13527&quot;&gt;&lt;property id=&quot;20148&quot; value=&quot;5&quot;/&gt;&lt;property id=&quot;20300&quot; value=&quot;Slide 15 - &amp;quot;Athena’s Trick;  the Death of Hektor&amp;quot;&quot;/&gt;&lt;property id=&quot;20307&quot; value=&quot;302&quot;/&gt;&lt;/object&gt;&lt;object type=&quot;3&quot; unique_id=&quot;13528&quot;&gt;&lt;property id=&quot;20148&quot; value=&quot;5&quot;/&gt;&lt;property id=&quot;20300&quot; value=&quot;Slide 16 - &amp;quot;Akhilleus and Hektor’s Body&amp;quot;&quot;/&gt;&lt;property id=&quot;20307&quot; value=&quot;303&quot;/&gt;&lt;/object&gt;&lt;object type=&quot;3&quot; unique_id=&quot;13529&quot;&gt;&lt;property id=&quot;20148&quot; value=&quot;5&quot;/&gt;&lt;property id=&quot;20300&quot; value=&quot;Slide 17 - &amp;quot;Quiz Question&amp;quot;&quot;/&gt;&lt;property id=&quot;20307&quot; value=&quot;304&quot;/&gt;&lt;/object&gt;&lt;object type=&quot;3&quot; unique_id=&quot;13530&quot;&gt;&lt;property id=&quot;20148&quot; value=&quot;5&quot;/&gt;&lt;property id=&quot;20300&quot; value=&quot;Slide 18 - &amp;quot;Akhilleus Dreams of Patroklos&amp;quot;&quot;/&gt;&lt;property id=&quot;20307&quot; value=&quot;305&quot;/&gt;&lt;/object&gt;&lt;object type=&quot;3&quot; unique_id=&quot;13531&quot;&gt;&lt;property id=&quot;20148&quot; value=&quot;5&quot;/&gt;&lt;property id=&quot;20300&quot; value=&quot;Slide 19 - &amp;quot;Patroklos’ Funeral&amp;quot;&quot;/&gt;&lt;property id=&quot;20307&quot; value=&quot;306&quot;/&gt;&lt;/object&gt;&lt;object type=&quot;3&quot; unique_id=&quot;13532&quot;&gt;&lt;property id=&quot;20148&quot; value=&quot;5&quot;/&gt;&lt;property id=&quot;20300&quot; value=&quot;Slide 20 - &amp;quot;Funeral Games for Patroklos&amp;quot;&quot;/&gt;&lt;property id=&quot;20307&quot; value=&quot;307&quot;/&gt;&lt;/object&gt;&lt;object type=&quot;3&quot; unique_id=&quot;13533&quot;&gt;&lt;property id=&quot;20148&quot; value=&quot;5&quot;/&gt;&lt;property id=&quot;20300&quot; value=&quot;Slide 21 - &amp;quot;Funeral Games for Patroklos&amp;quot;&quot;/&gt;&lt;property id=&quot;20307&quot; value=&quot;308&quot;/&gt;&lt;/object&gt;&lt;object type=&quot;3&quot; unique_id=&quot;13534&quot;&gt;&lt;property id=&quot;20148&quot; value=&quot;5&quot;/&gt;&lt;property id=&quot;20300&quot; value=&quot;Slide 22 - &amp;quot;Funeral Games for Patroklos&amp;quot;&quot;/&gt;&lt;property id=&quot;20307&quot; value=&quot;309&quot;/&gt;&lt;/object&gt;&lt;/object&gt;&lt;object type=&quot;8&quot; unique_id=&quot;10064&quot;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4D000B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2541</TotalTime>
  <Words>2536</Words>
  <Application>Microsoft Office PowerPoint</Application>
  <PresentationFormat>On-screen Show (4:3)</PresentationFormat>
  <Paragraphs>348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Impact</vt:lpstr>
      <vt:lpstr>Times New Roman</vt:lpstr>
      <vt:lpstr>Theme1</vt:lpstr>
      <vt:lpstr>CLAS 220 Introduction to Classical Mythology</vt:lpstr>
      <vt:lpstr>Quiz Question</vt:lpstr>
      <vt:lpstr>Quiz Question</vt:lpstr>
      <vt:lpstr>Quiz Question</vt:lpstr>
      <vt:lpstr>Iliad  19-24</vt:lpstr>
      <vt:lpstr>Slaughter at the River (Xanthos to Gods, Scamander to Men)</vt:lpstr>
      <vt:lpstr>Akhilleus kills Lykaon (son of Priam)</vt:lpstr>
      <vt:lpstr>Battle with the River</vt:lpstr>
      <vt:lpstr>Hephaestus rescues Akhilleus from the river</vt:lpstr>
      <vt:lpstr>Apollo Tricks Akhilleus</vt:lpstr>
      <vt:lpstr>Hektor Stays to Fight</vt:lpstr>
      <vt:lpstr>Hektor and Akhilleus Race</vt:lpstr>
      <vt:lpstr>Zeus Laments</vt:lpstr>
      <vt:lpstr>Hector Runs</vt:lpstr>
      <vt:lpstr>Athena’s Trick;  the Death of Hektor</vt:lpstr>
      <vt:lpstr>Akhilleus and Hektor’s Body</vt:lpstr>
      <vt:lpstr>Quiz Question</vt:lpstr>
      <vt:lpstr>Akhilleus Dreams of Patroklos</vt:lpstr>
      <vt:lpstr>Patroklos’ Funeral</vt:lpstr>
      <vt:lpstr>Funeral Games for Patroklos</vt:lpstr>
      <vt:lpstr>Funeral Games for Patroklos</vt:lpstr>
      <vt:lpstr>Funeral Games for Patroklos</vt:lpstr>
      <vt:lpstr>Thetis and Akhilleus</vt:lpstr>
      <vt:lpstr>Priam Mourns for Hektor</vt:lpstr>
      <vt:lpstr>Priam’s Journey</vt:lpstr>
      <vt:lpstr>Priam and Akhilleus Speak</vt:lpstr>
      <vt:lpstr>Achilles’ Wisdom</vt:lpstr>
      <vt:lpstr>The Funeral of Hektor</vt:lpstr>
      <vt:lpstr>The End.</vt:lpstr>
      <vt:lpstr>Or is it?....</vt:lpstr>
      <vt:lpstr>Quiz Question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 220 3 February 2011</dc:title>
  <dc:creator>Alexander Jamieson Beecroft</dc:creator>
  <cp:lastModifiedBy>Alexander Beecroft</cp:lastModifiedBy>
  <cp:revision>65</cp:revision>
  <dcterms:created xsi:type="dcterms:W3CDTF">2011-02-02T23:38:54Z</dcterms:created>
  <dcterms:modified xsi:type="dcterms:W3CDTF">2016-02-11T21:56:56Z</dcterms:modified>
</cp:coreProperties>
</file>